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1"/>
  </p:notesMasterIdLst>
  <p:sldIdLst>
    <p:sldId id="256" r:id="rId5"/>
    <p:sldId id="257" r:id="rId6"/>
    <p:sldId id="259" r:id="rId7"/>
    <p:sldId id="282" r:id="rId8"/>
    <p:sldId id="271" r:id="rId9"/>
    <p:sldId id="288" r:id="rId10"/>
    <p:sldId id="273" r:id="rId11"/>
    <p:sldId id="262" r:id="rId12"/>
    <p:sldId id="263" r:id="rId13"/>
    <p:sldId id="289" r:id="rId14"/>
    <p:sldId id="283" r:id="rId15"/>
    <p:sldId id="284" r:id="rId16"/>
    <p:sldId id="285" r:id="rId17"/>
    <p:sldId id="287" r:id="rId18"/>
    <p:sldId id="286" r:id="rId19"/>
    <p:sldId id="290" r:id="rId20"/>
  </p:sldIdLst>
  <p:sldSz cx="12192000" cy="6858000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gs" Target="tags/tag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025CBB97-BC19-4F76-9876-5EFE80F28A37}"/>
    <pc:docChg chg="custSel modSld replTag delTag">
      <pc:chgData name="Danny Young" userId="cb0f4ce2-eb4f-479e-8e8f-3beb257e632f" providerId="ADAL" clId="{025CBB97-BC19-4F76-9876-5EFE80F28A37}" dt="2024-06-02T23:05:24.613" v="4"/>
      <pc:docMkLst>
        <pc:docMk/>
      </pc:docMkLst>
      <pc:sldChg chg="replTag">
        <pc:chgData name="Danny Young" userId="cb0f4ce2-eb4f-479e-8e8f-3beb257e632f" providerId="ADAL" clId="{025CBB97-BC19-4F76-9876-5EFE80F28A37}" dt="2024-06-02T23:05:11.934" v="0"/>
        <pc:sldMkLst>
          <pc:docMk/>
          <pc:sldMk cId="1544816061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F117D-CB4E-4806-ABD1-E91483B5A7F6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5AF2F2-44E8-4136-B398-19AAB1EB791B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429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29118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4474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01876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99451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16011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75678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58421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8335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E7990-2B31-4A78-818E-849DDEBEF5C0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73741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err="1"/>
              <a:t>Sqrt</a:t>
            </a:r>
            <a:r>
              <a:rPr lang="en-CA"/>
              <a:t> x^2=</a:t>
            </a:r>
            <a:r>
              <a:rPr lang="en-CA" err="1"/>
              <a:t>Sqrt</a:t>
            </a:r>
            <a:r>
              <a:rPr lang="en-CA"/>
              <a:t> 100</a:t>
            </a:r>
          </a:p>
          <a:p>
            <a:r>
              <a:rPr lang="en-CA"/>
              <a:t>|x|=10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E7990-2B31-4A78-818E-849DDEBEF5C0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28192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48109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22464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79625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12288FA-48A9-4CF5-905A-D4F389E9C80E}" type="slidenum">
              <a:rPr lang="en-CA"/>
              <a:pPr eaLnBrk="1" hangingPunct="1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334165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4E7990-2B31-4A78-818E-849DDEBEF5C0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79217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4E7990-2B31-4A78-818E-849DDEBEF5C0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7061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bcmath.ca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13" Type="http://schemas.openxmlformats.org/officeDocument/2006/relationships/image" Target="../media/image82.wmf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79.wmf"/><Relationship Id="rId12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oleObject" Target="../embeddings/oleObject77.bin"/><Relationship Id="rId11" Type="http://schemas.openxmlformats.org/officeDocument/2006/relationships/image" Target="../media/image81.wmf"/><Relationship Id="rId5" Type="http://schemas.openxmlformats.org/officeDocument/2006/relationships/image" Target="../media/image78.wmf"/><Relationship Id="rId15" Type="http://schemas.openxmlformats.org/officeDocument/2006/relationships/image" Target="../media/image83.wmf"/><Relationship Id="rId10" Type="http://schemas.openxmlformats.org/officeDocument/2006/relationships/oleObject" Target="../embeddings/oleObject79.bin"/><Relationship Id="rId4" Type="http://schemas.openxmlformats.org/officeDocument/2006/relationships/oleObject" Target="../embeddings/oleObject76.bin"/><Relationship Id="rId9" Type="http://schemas.openxmlformats.org/officeDocument/2006/relationships/image" Target="../media/image80.wmf"/><Relationship Id="rId14" Type="http://schemas.openxmlformats.org/officeDocument/2006/relationships/oleObject" Target="../embeddings/oleObject81.bin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8.wmf"/><Relationship Id="rId18" Type="http://schemas.openxmlformats.org/officeDocument/2006/relationships/oleObject" Target="../embeddings/oleObject89.bin"/><Relationship Id="rId26" Type="http://schemas.openxmlformats.org/officeDocument/2006/relationships/oleObject" Target="../embeddings/oleObject93.bin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92.wmf"/><Relationship Id="rId7" Type="http://schemas.openxmlformats.org/officeDocument/2006/relationships/image" Target="../media/image85.wmf"/><Relationship Id="rId12" Type="http://schemas.openxmlformats.org/officeDocument/2006/relationships/oleObject" Target="../embeddings/oleObject86.bin"/><Relationship Id="rId17" Type="http://schemas.openxmlformats.org/officeDocument/2006/relationships/image" Target="../media/image90.wmf"/><Relationship Id="rId25" Type="http://schemas.openxmlformats.org/officeDocument/2006/relationships/image" Target="../media/image94.wmf"/><Relationship Id="rId33" Type="http://schemas.openxmlformats.org/officeDocument/2006/relationships/image" Target="../media/image98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88.bin"/><Relationship Id="rId20" Type="http://schemas.openxmlformats.org/officeDocument/2006/relationships/oleObject" Target="../embeddings/oleObject90.bin"/><Relationship Id="rId29" Type="http://schemas.openxmlformats.org/officeDocument/2006/relationships/image" Target="../media/image96.wmf"/><Relationship Id="rId1" Type="http://schemas.openxmlformats.org/officeDocument/2006/relationships/tags" Target="../tags/tag12.x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87.wmf"/><Relationship Id="rId24" Type="http://schemas.openxmlformats.org/officeDocument/2006/relationships/oleObject" Target="../embeddings/oleObject92.bin"/><Relationship Id="rId32" Type="http://schemas.openxmlformats.org/officeDocument/2006/relationships/oleObject" Target="../embeddings/oleObject96.bin"/><Relationship Id="rId5" Type="http://schemas.openxmlformats.org/officeDocument/2006/relationships/image" Target="../media/image84.wmf"/><Relationship Id="rId15" Type="http://schemas.openxmlformats.org/officeDocument/2006/relationships/image" Target="../media/image89.wmf"/><Relationship Id="rId23" Type="http://schemas.openxmlformats.org/officeDocument/2006/relationships/image" Target="../media/image93.wmf"/><Relationship Id="rId28" Type="http://schemas.openxmlformats.org/officeDocument/2006/relationships/oleObject" Target="../embeddings/oleObject94.bin"/><Relationship Id="rId10" Type="http://schemas.openxmlformats.org/officeDocument/2006/relationships/oleObject" Target="../embeddings/oleObject85.bin"/><Relationship Id="rId19" Type="http://schemas.openxmlformats.org/officeDocument/2006/relationships/image" Target="../media/image91.wmf"/><Relationship Id="rId31" Type="http://schemas.openxmlformats.org/officeDocument/2006/relationships/image" Target="../media/image97.wmf"/><Relationship Id="rId4" Type="http://schemas.openxmlformats.org/officeDocument/2006/relationships/oleObject" Target="../embeddings/oleObject82.bin"/><Relationship Id="rId9" Type="http://schemas.openxmlformats.org/officeDocument/2006/relationships/image" Target="../media/image86.wmf"/><Relationship Id="rId14" Type="http://schemas.openxmlformats.org/officeDocument/2006/relationships/oleObject" Target="../embeddings/oleObject87.bin"/><Relationship Id="rId22" Type="http://schemas.openxmlformats.org/officeDocument/2006/relationships/oleObject" Target="../embeddings/oleObject91.bin"/><Relationship Id="rId27" Type="http://schemas.openxmlformats.org/officeDocument/2006/relationships/image" Target="../media/image95.wmf"/><Relationship Id="rId30" Type="http://schemas.openxmlformats.org/officeDocument/2006/relationships/oleObject" Target="../embeddings/oleObject95.bin"/><Relationship Id="rId8" Type="http://schemas.openxmlformats.org/officeDocument/2006/relationships/oleObject" Target="../embeddings/oleObject84.bin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3.wmf"/><Relationship Id="rId18" Type="http://schemas.openxmlformats.org/officeDocument/2006/relationships/oleObject" Target="../embeddings/oleObject104.bin"/><Relationship Id="rId26" Type="http://schemas.openxmlformats.org/officeDocument/2006/relationships/oleObject" Target="../embeddings/oleObject108.bin"/><Relationship Id="rId3" Type="http://schemas.openxmlformats.org/officeDocument/2006/relationships/notesSlide" Target="../notesSlides/notesSlide12.xml"/><Relationship Id="rId21" Type="http://schemas.openxmlformats.org/officeDocument/2006/relationships/image" Target="../media/image107.wmf"/><Relationship Id="rId34" Type="http://schemas.openxmlformats.org/officeDocument/2006/relationships/oleObject" Target="../embeddings/oleObject112.bin"/><Relationship Id="rId7" Type="http://schemas.openxmlformats.org/officeDocument/2006/relationships/image" Target="../media/image100.wmf"/><Relationship Id="rId12" Type="http://schemas.openxmlformats.org/officeDocument/2006/relationships/oleObject" Target="../embeddings/oleObject101.bin"/><Relationship Id="rId17" Type="http://schemas.openxmlformats.org/officeDocument/2006/relationships/image" Target="../media/image105.wmf"/><Relationship Id="rId25" Type="http://schemas.openxmlformats.org/officeDocument/2006/relationships/image" Target="../media/image109.wmf"/><Relationship Id="rId33" Type="http://schemas.openxmlformats.org/officeDocument/2006/relationships/image" Target="../media/image113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103.bin"/><Relationship Id="rId20" Type="http://schemas.openxmlformats.org/officeDocument/2006/relationships/oleObject" Target="../embeddings/oleObject105.bin"/><Relationship Id="rId29" Type="http://schemas.openxmlformats.org/officeDocument/2006/relationships/image" Target="../media/image111.wmf"/><Relationship Id="rId1" Type="http://schemas.openxmlformats.org/officeDocument/2006/relationships/tags" Target="../tags/tag13.xml"/><Relationship Id="rId6" Type="http://schemas.openxmlformats.org/officeDocument/2006/relationships/oleObject" Target="../embeddings/oleObject98.bin"/><Relationship Id="rId11" Type="http://schemas.openxmlformats.org/officeDocument/2006/relationships/image" Target="../media/image102.wmf"/><Relationship Id="rId24" Type="http://schemas.openxmlformats.org/officeDocument/2006/relationships/oleObject" Target="../embeddings/oleObject107.bin"/><Relationship Id="rId32" Type="http://schemas.openxmlformats.org/officeDocument/2006/relationships/oleObject" Target="../embeddings/oleObject111.bin"/><Relationship Id="rId5" Type="http://schemas.openxmlformats.org/officeDocument/2006/relationships/image" Target="../media/image99.wmf"/><Relationship Id="rId15" Type="http://schemas.openxmlformats.org/officeDocument/2006/relationships/image" Target="../media/image104.wmf"/><Relationship Id="rId23" Type="http://schemas.openxmlformats.org/officeDocument/2006/relationships/image" Target="../media/image108.wmf"/><Relationship Id="rId28" Type="http://schemas.openxmlformats.org/officeDocument/2006/relationships/oleObject" Target="../embeddings/oleObject109.bin"/><Relationship Id="rId10" Type="http://schemas.openxmlformats.org/officeDocument/2006/relationships/oleObject" Target="../embeddings/oleObject100.bin"/><Relationship Id="rId19" Type="http://schemas.openxmlformats.org/officeDocument/2006/relationships/image" Target="../media/image106.wmf"/><Relationship Id="rId31" Type="http://schemas.openxmlformats.org/officeDocument/2006/relationships/image" Target="../media/image112.wmf"/><Relationship Id="rId4" Type="http://schemas.openxmlformats.org/officeDocument/2006/relationships/oleObject" Target="../embeddings/oleObject97.bin"/><Relationship Id="rId9" Type="http://schemas.openxmlformats.org/officeDocument/2006/relationships/image" Target="../media/image101.wmf"/><Relationship Id="rId14" Type="http://schemas.openxmlformats.org/officeDocument/2006/relationships/oleObject" Target="../embeddings/oleObject102.bin"/><Relationship Id="rId22" Type="http://schemas.openxmlformats.org/officeDocument/2006/relationships/oleObject" Target="../embeddings/oleObject106.bin"/><Relationship Id="rId27" Type="http://schemas.openxmlformats.org/officeDocument/2006/relationships/image" Target="../media/image110.wmf"/><Relationship Id="rId30" Type="http://schemas.openxmlformats.org/officeDocument/2006/relationships/oleObject" Target="../embeddings/oleObject110.bin"/><Relationship Id="rId35" Type="http://schemas.openxmlformats.org/officeDocument/2006/relationships/image" Target="../media/image114.wmf"/><Relationship Id="rId8" Type="http://schemas.openxmlformats.org/officeDocument/2006/relationships/oleObject" Target="../embeddings/oleObject99.bin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9.wmf"/><Relationship Id="rId18" Type="http://schemas.openxmlformats.org/officeDocument/2006/relationships/oleObject" Target="../embeddings/oleObject120.bin"/><Relationship Id="rId26" Type="http://schemas.openxmlformats.org/officeDocument/2006/relationships/oleObject" Target="../embeddings/oleObject124.bin"/><Relationship Id="rId39" Type="http://schemas.openxmlformats.org/officeDocument/2006/relationships/oleObject" Target="../embeddings/oleObject131.bin"/><Relationship Id="rId21" Type="http://schemas.openxmlformats.org/officeDocument/2006/relationships/image" Target="../media/image123.wmf"/><Relationship Id="rId34" Type="http://schemas.openxmlformats.org/officeDocument/2006/relationships/oleObject" Target="../embeddings/oleObject128.bin"/><Relationship Id="rId42" Type="http://schemas.openxmlformats.org/officeDocument/2006/relationships/image" Target="../media/image133.wmf"/><Relationship Id="rId7" Type="http://schemas.openxmlformats.org/officeDocument/2006/relationships/image" Target="../media/image116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119.bin"/><Relationship Id="rId29" Type="http://schemas.openxmlformats.org/officeDocument/2006/relationships/image" Target="../media/image127.wmf"/><Relationship Id="rId1" Type="http://schemas.openxmlformats.org/officeDocument/2006/relationships/tags" Target="../tags/tag14.xml"/><Relationship Id="rId6" Type="http://schemas.openxmlformats.org/officeDocument/2006/relationships/oleObject" Target="../embeddings/oleObject114.bin"/><Relationship Id="rId11" Type="http://schemas.openxmlformats.org/officeDocument/2006/relationships/image" Target="../media/image118.wmf"/><Relationship Id="rId24" Type="http://schemas.openxmlformats.org/officeDocument/2006/relationships/oleObject" Target="../embeddings/oleObject123.bin"/><Relationship Id="rId32" Type="http://schemas.openxmlformats.org/officeDocument/2006/relationships/oleObject" Target="../embeddings/oleObject127.bin"/><Relationship Id="rId37" Type="http://schemas.openxmlformats.org/officeDocument/2006/relationships/oleObject" Target="../embeddings/oleObject130.bin"/><Relationship Id="rId40" Type="http://schemas.openxmlformats.org/officeDocument/2006/relationships/image" Target="../media/image132.wmf"/><Relationship Id="rId45" Type="http://schemas.openxmlformats.org/officeDocument/2006/relationships/oleObject" Target="../embeddings/oleObject134.bin"/><Relationship Id="rId5" Type="http://schemas.openxmlformats.org/officeDocument/2006/relationships/image" Target="../media/image115.wmf"/><Relationship Id="rId15" Type="http://schemas.openxmlformats.org/officeDocument/2006/relationships/image" Target="../media/image120.wmf"/><Relationship Id="rId23" Type="http://schemas.openxmlformats.org/officeDocument/2006/relationships/image" Target="../media/image124.wmf"/><Relationship Id="rId28" Type="http://schemas.openxmlformats.org/officeDocument/2006/relationships/oleObject" Target="../embeddings/oleObject125.bin"/><Relationship Id="rId36" Type="http://schemas.openxmlformats.org/officeDocument/2006/relationships/image" Target="../media/image130.wmf"/><Relationship Id="rId10" Type="http://schemas.openxmlformats.org/officeDocument/2006/relationships/oleObject" Target="../embeddings/oleObject116.bin"/><Relationship Id="rId19" Type="http://schemas.openxmlformats.org/officeDocument/2006/relationships/image" Target="../media/image122.wmf"/><Relationship Id="rId31" Type="http://schemas.openxmlformats.org/officeDocument/2006/relationships/image" Target="../media/image128.wmf"/><Relationship Id="rId44" Type="http://schemas.openxmlformats.org/officeDocument/2006/relationships/image" Target="../media/image134.wmf"/><Relationship Id="rId4" Type="http://schemas.openxmlformats.org/officeDocument/2006/relationships/oleObject" Target="../embeddings/oleObject113.bin"/><Relationship Id="rId9" Type="http://schemas.openxmlformats.org/officeDocument/2006/relationships/image" Target="../media/image117.wmf"/><Relationship Id="rId14" Type="http://schemas.openxmlformats.org/officeDocument/2006/relationships/oleObject" Target="../embeddings/oleObject118.bin"/><Relationship Id="rId22" Type="http://schemas.openxmlformats.org/officeDocument/2006/relationships/oleObject" Target="../embeddings/oleObject122.bin"/><Relationship Id="rId27" Type="http://schemas.openxmlformats.org/officeDocument/2006/relationships/image" Target="../media/image126.wmf"/><Relationship Id="rId30" Type="http://schemas.openxmlformats.org/officeDocument/2006/relationships/oleObject" Target="../embeddings/oleObject126.bin"/><Relationship Id="rId35" Type="http://schemas.openxmlformats.org/officeDocument/2006/relationships/oleObject" Target="../embeddings/oleObject129.bin"/><Relationship Id="rId43" Type="http://schemas.openxmlformats.org/officeDocument/2006/relationships/oleObject" Target="../embeddings/oleObject133.bin"/><Relationship Id="rId8" Type="http://schemas.openxmlformats.org/officeDocument/2006/relationships/oleObject" Target="../embeddings/oleObject115.bin"/><Relationship Id="rId3" Type="http://schemas.openxmlformats.org/officeDocument/2006/relationships/notesSlide" Target="../notesSlides/notesSlide13.xml"/><Relationship Id="rId12" Type="http://schemas.openxmlformats.org/officeDocument/2006/relationships/oleObject" Target="../embeddings/oleObject117.bin"/><Relationship Id="rId17" Type="http://schemas.openxmlformats.org/officeDocument/2006/relationships/image" Target="../media/image121.wmf"/><Relationship Id="rId25" Type="http://schemas.openxmlformats.org/officeDocument/2006/relationships/image" Target="../media/image125.wmf"/><Relationship Id="rId33" Type="http://schemas.openxmlformats.org/officeDocument/2006/relationships/image" Target="../media/image129.wmf"/><Relationship Id="rId38" Type="http://schemas.openxmlformats.org/officeDocument/2006/relationships/image" Target="../media/image131.wmf"/><Relationship Id="rId46" Type="http://schemas.openxmlformats.org/officeDocument/2006/relationships/image" Target="../media/image135.wmf"/><Relationship Id="rId20" Type="http://schemas.openxmlformats.org/officeDocument/2006/relationships/oleObject" Target="../embeddings/oleObject121.bin"/><Relationship Id="rId41" Type="http://schemas.openxmlformats.org/officeDocument/2006/relationships/oleObject" Target="../embeddings/oleObject132.bin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40.wmf"/><Relationship Id="rId18" Type="http://schemas.openxmlformats.org/officeDocument/2006/relationships/oleObject" Target="../embeddings/oleObject142.bin"/><Relationship Id="rId26" Type="http://schemas.openxmlformats.org/officeDocument/2006/relationships/oleObject" Target="../embeddings/oleObject146.bin"/><Relationship Id="rId39" Type="http://schemas.openxmlformats.org/officeDocument/2006/relationships/image" Target="../media/image153.wmf"/><Relationship Id="rId21" Type="http://schemas.openxmlformats.org/officeDocument/2006/relationships/image" Target="../media/image144.wmf"/><Relationship Id="rId34" Type="http://schemas.openxmlformats.org/officeDocument/2006/relationships/oleObject" Target="../embeddings/oleObject150.bin"/><Relationship Id="rId42" Type="http://schemas.openxmlformats.org/officeDocument/2006/relationships/oleObject" Target="../embeddings/oleObject154.bin"/><Relationship Id="rId47" Type="http://schemas.openxmlformats.org/officeDocument/2006/relationships/image" Target="../media/image157.wmf"/><Relationship Id="rId7" Type="http://schemas.openxmlformats.org/officeDocument/2006/relationships/image" Target="../media/image137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141.bin"/><Relationship Id="rId29" Type="http://schemas.openxmlformats.org/officeDocument/2006/relationships/image" Target="../media/image148.wmf"/><Relationship Id="rId11" Type="http://schemas.openxmlformats.org/officeDocument/2006/relationships/image" Target="../media/image139.wmf"/><Relationship Id="rId24" Type="http://schemas.openxmlformats.org/officeDocument/2006/relationships/oleObject" Target="../embeddings/oleObject145.bin"/><Relationship Id="rId32" Type="http://schemas.openxmlformats.org/officeDocument/2006/relationships/oleObject" Target="../embeddings/oleObject149.bin"/><Relationship Id="rId37" Type="http://schemas.openxmlformats.org/officeDocument/2006/relationships/image" Target="../media/image152.wmf"/><Relationship Id="rId40" Type="http://schemas.openxmlformats.org/officeDocument/2006/relationships/oleObject" Target="../embeddings/oleObject153.bin"/><Relationship Id="rId45" Type="http://schemas.openxmlformats.org/officeDocument/2006/relationships/image" Target="../media/image156.wmf"/><Relationship Id="rId5" Type="http://schemas.openxmlformats.org/officeDocument/2006/relationships/image" Target="../media/image136.wmf"/><Relationship Id="rId15" Type="http://schemas.openxmlformats.org/officeDocument/2006/relationships/image" Target="../media/image141.wmf"/><Relationship Id="rId23" Type="http://schemas.openxmlformats.org/officeDocument/2006/relationships/image" Target="../media/image145.wmf"/><Relationship Id="rId28" Type="http://schemas.openxmlformats.org/officeDocument/2006/relationships/oleObject" Target="../embeddings/oleObject147.bin"/><Relationship Id="rId36" Type="http://schemas.openxmlformats.org/officeDocument/2006/relationships/oleObject" Target="../embeddings/oleObject151.bin"/><Relationship Id="rId49" Type="http://schemas.openxmlformats.org/officeDocument/2006/relationships/image" Target="../media/image158.wmf"/><Relationship Id="rId10" Type="http://schemas.openxmlformats.org/officeDocument/2006/relationships/oleObject" Target="../embeddings/oleObject138.bin"/><Relationship Id="rId19" Type="http://schemas.openxmlformats.org/officeDocument/2006/relationships/image" Target="../media/image143.wmf"/><Relationship Id="rId31" Type="http://schemas.openxmlformats.org/officeDocument/2006/relationships/image" Target="../media/image149.wmf"/><Relationship Id="rId44" Type="http://schemas.openxmlformats.org/officeDocument/2006/relationships/oleObject" Target="../embeddings/oleObject155.bin"/><Relationship Id="rId4" Type="http://schemas.openxmlformats.org/officeDocument/2006/relationships/oleObject" Target="../embeddings/oleObject135.bin"/><Relationship Id="rId9" Type="http://schemas.openxmlformats.org/officeDocument/2006/relationships/image" Target="../media/image138.wmf"/><Relationship Id="rId14" Type="http://schemas.openxmlformats.org/officeDocument/2006/relationships/oleObject" Target="../embeddings/oleObject140.bin"/><Relationship Id="rId22" Type="http://schemas.openxmlformats.org/officeDocument/2006/relationships/oleObject" Target="../embeddings/oleObject144.bin"/><Relationship Id="rId27" Type="http://schemas.openxmlformats.org/officeDocument/2006/relationships/image" Target="../media/image147.wmf"/><Relationship Id="rId30" Type="http://schemas.openxmlformats.org/officeDocument/2006/relationships/oleObject" Target="../embeddings/oleObject148.bin"/><Relationship Id="rId35" Type="http://schemas.openxmlformats.org/officeDocument/2006/relationships/image" Target="../media/image151.wmf"/><Relationship Id="rId43" Type="http://schemas.openxmlformats.org/officeDocument/2006/relationships/image" Target="../media/image155.wmf"/><Relationship Id="rId48" Type="http://schemas.openxmlformats.org/officeDocument/2006/relationships/oleObject" Target="../embeddings/oleObject157.bin"/><Relationship Id="rId8" Type="http://schemas.openxmlformats.org/officeDocument/2006/relationships/oleObject" Target="../embeddings/oleObject137.bin"/><Relationship Id="rId3" Type="http://schemas.openxmlformats.org/officeDocument/2006/relationships/notesSlide" Target="../notesSlides/notesSlide14.xml"/><Relationship Id="rId12" Type="http://schemas.openxmlformats.org/officeDocument/2006/relationships/oleObject" Target="../embeddings/oleObject139.bin"/><Relationship Id="rId17" Type="http://schemas.openxmlformats.org/officeDocument/2006/relationships/image" Target="../media/image142.wmf"/><Relationship Id="rId25" Type="http://schemas.openxmlformats.org/officeDocument/2006/relationships/image" Target="../media/image146.wmf"/><Relationship Id="rId33" Type="http://schemas.openxmlformats.org/officeDocument/2006/relationships/image" Target="../media/image150.wmf"/><Relationship Id="rId38" Type="http://schemas.openxmlformats.org/officeDocument/2006/relationships/oleObject" Target="../embeddings/oleObject152.bin"/><Relationship Id="rId46" Type="http://schemas.openxmlformats.org/officeDocument/2006/relationships/oleObject" Target="../embeddings/oleObject156.bin"/><Relationship Id="rId20" Type="http://schemas.openxmlformats.org/officeDocument/2006/relationships/oleObject" Target="../embeddings/oleObject143.bin"/><Relationship Id="rId41" Type="http://schemas.openxmlformats.org/officeDocument/2006/relationships/image" Target="../media/image154.wmf"/><Relationship Id="rId1" Type="http://schemas.openxmlformats.org/officeDocument/2006/relationships/tags" Target="../tags/tag15.xml"/><Relationship Id="rId6" Type="http://schemas.openxmlformats.org/officeDocument/2006/relationships/oleObject" Target="../embeddings/oleObject136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0.bin"/><Relationship Id="rId13" Type="http://schemas.openxmlformats.org/officeDocument/2006/relationships/image" Target="../media/image163.wmf"/><Relationship Id="rId18" Type="http://schemas.openxmlformats.org/officeDocument/2006/relationships/oleObject" Target="../embeddings/oleObject165.bin"/><Relationship Id="rId3" Type="http://schemas.openxmlformats.org/officeDocument/2006/relationships/notesSlide" Target="../notesSlides/notesSlide15.xml"/><Relationship Id="rId21" Type="http://schemas.openxmlformats.org/officeDocument/2006/relationships/image" Target="../media/image167.wmf"/><Relationship Id="rId7" Type="http://schemas.openxmlformats.org/officeDocument/2006/relationships/image" Target="../media/image160.wmf"/><Relationship Id="rId12" Type="http://schemas.openxmlformats.org/officeDocument/2006/relationships/oleObject" Target="../embeddings/oleObject162.bin"/><Relationship Id="rId17" Type="http://schemas.openxmlformats.org/officeDocument/2006/relationships/image" Target="../media/image165.wmf"/><Relationship Id="rId25" Type="http://schemas.openxmlformats.org/officeDocument/2006/relationships/image" Target="../media/image169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164.bin"/><Relationship Id="rId20" Type="http://schemas.openxmlformats.org/officeDocument/2006/relationships/oleObject" Target="../embeddings/oleObject166.bin"/><Relationship Id="rId1" Type="http://schemas.openxmlformats.org/officeDocument/2006/relationships/tags" Target="../tags/tag16.xml"/><Relationship Id="rId6" Type="http://schemas.openxmlformats.org/officeDocument/2006/relationships/oleObject" Target="../embeddings/oleObject159.bin"/><Relationship Id="rId11" Type="http://schemas.openxmlformats.org/officeDocument/2006/relationships/image" Target="../media/image162.wmf"/><Relationship Id="rId24" Type="http://schemas.openxmlformats.org/officeDocument/2006/relationships/oleObject" Target="../embeddings/oleObject168.bin"/><Relationship Id="rId5" Type="http://schemas.openxmlformats.org/officeDocument/2006/relationships/image" Target="../media/image159.wmf"/><Relationship Id="rId15" Type="http://schemas.openxmlformats.org/officeDocument/2006/relationships/image" Target="../media/image164.wmf"/><Relationship Id="rId23" Type="http://schemas.openxmlformats.org/officeDocument/2006/relationships/image" Target="../media/image168.wmf"/><Relationship Id="rId10" Type="http://schemas.openxmlformats.org/officeDocument/2006/relationships/oleObject" Target="../embeddings/oleObject161.bin"/><Relationship Id="rId19" Type="http://schemas.openxmlformats.org/officeDocument/2006/relationships/image" Target="../media/image166.wmf"/><Relationship Id="rId4" Type="http://schemas.openxmlformats.org/officeDocument/2006/relationships/oleObject" Target="../embeddings/oleObject158.bin"/><Relationship Id="rId9" Type="http://schemas.openxmlformats.org/officeDocument/2006/relationships/image" Target="../media/image161.wmf"/><Relationship Id="rId14" Type="http://schemas.openxmlformats.org/officeDocument/2006/relationships/oleObject" Target="../embeddings/oleObject163.bin"/><Relationship Id="rId22" Type="http://schemas.openxmlformats.org/officeDocument/2006/relationships/oleObject" Target="../embeddings/oleObject16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7.xml"/><Relationship Id="rId5" Type="http://schemas.openxmlformats.org/officeDocument/2006/relationships/image" Target="../media/image83.wmf"/><Relationship Id="rId4" Type="http://schemas.openxmlformats.org/officeDocument/2006/relationships/oleObject" Target="../embeddings/oleObject81.bin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notesSlide" Target="../notesSlides/notesSlide2.xml"/><Relationship Id="rId21" Type="http://schemas.openxmlformats.org/officeDocument/2006/relationships/oleObject" Target="../embeddings/oleObject9.bin"/><Relationship Id="rId34" Type="http://schemas.openxmlformats.org/officeDocument/2006/relationships/image" Target="../media/image17.wmf"/><Relationship Id="rId7" Type="http://schemas.openxmlformats.org/officeDocument/2006/relationships/oleObject" Target="../embeddings/oleObject2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7.bin"/><Relationship Id="rId25" Type="http://schemas.openxmlformats.org/officeDocument/2006/relationships/oleObject" Target="../embeddings/oleObject11.bin"/><Relationship Id="rId3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29" Type="http://schemas.openxmlformats.org/officeDocument/2006/relationships/oleObject" Target="../embeddings/oleObject13.bin"/><Relationship Id="rId1" Type="http://schemas.openxmlformats.org/officeDocument/2006/relationships/tags" Target="../tags/tag3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4.bin"/><Relationship Id="rId24" Type="http://schemas.openxmlformats.org/officeDocument/2006/relationships/image" Target="../media/image12.wmf"/><Relationship Id="rId32" Type="http://schemas.openxmlformats.org/officeDocument/2006/relationships/image" Target="../media/image16.wmf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23" Type="http://schemas.openxmlformats.org/officeDocument/2006/relationships/oleObject" Target="../embeddings/oleObject10.bin"/><Relationship Id="rId28" Type="http://schemas.openxmlformats.org/officeDocument/2006/relationships/image" Target="../media/image14.wmf"/><Relationship Id="rId36" Type="http://schemas.openxmlformats.org/officeDocument/2006/relationships/image" Target="../media/image18.w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8.bin"/><Relationship Id="rId31" Type="http://schemas.openxmlformats.org/officeDocument/2006/relationships/oleObject" Target="../embeddings/oleObject14.bin"/><Relationship Id="rId4" Type="http://schemas.openxmlformats.org/officeDocument/2006/relationships/image" Target="../media/image2.pn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2.bin"/><Relationship Id="rId30" Type="http://schemas.openxmlformats.org/officeDocument/2006/relationships/image" Target="../media/image15.wmf"/><Relationship Id="rId35" Type="http://schemas.openxmlformats.org/officeDocument/2006/relationships/oleObject" Target="../embeddings/oleObject16.bin"/><Relationship Id="rId8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3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.bin"/><Relationship Id="rId1" Type="http://schemas.openxmlformats.org/officeDocument/2006/relationships/tags" Target="../tags/tag4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30.wmf"/><Relationship Id="rId18" Type="http://schemas.openxmlformats.org/officeDocument/2006/relationships/oleObject" Target="../embeddings/oleObject31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34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2.bin"/><Relationship Id="rId1" Type="http://schemas.openxmlformats.org/officeDocument/2006/relationships/tags" Target="../tags/tag5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5" Type="http://schemas.openxmlformats.org/officeDocument/2006/relationships/image" Target="../media/image31.wmf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33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29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9.wmf"/><Relationship Id="rId18" Type="http://schemas.openxmlformats.org/officeDocument/2006/relationships/oleObject" Target="../embeddings/oleObject40.bin"/><Relationship Id="rId26" Type="http://schemas.openxmlformats.org/officeDocument/2006/relationships/oleObject" Target="../embeddings/oleObject44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43.wmf"/><Relationship Id="rId34" Type="http://schemas.openxmlformats.org/officeDocument/2006/relationships/oleObject" Target="../embeddings/oleObject48.bin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41.wmf"/><Relationship Id="rId25" Type="http://schemas.openxmlformats.org/officeDocument/2006/relationships/image" Target="../media/image45.wmf"/><Relationship Id="rId33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9.bin"/><Relationship Id="rId20" Type="http://schemas.openxmlformats.org/officeDocument/2006/relationships/oleObject" Target="../embeddings/oleObject41.bin"/><Relationship Id="rId29" Type="http://schemas.openxmlformats.org/officeDocument/2006/relationships/image" Target="../media/image47.wmf"/><Relationship Id="rId1" Type="http://schemas.openxmlformats.org/officeDocument/2006/relationships/tags" Target="../tags/tag6.x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8.wmf"/><Relationship Id="rId24" Type="http://schemas.openxmlformats.org/officeDocument/2006/relationships/oleObject" Target="../embeddings/oleObject43.bin"/><Relationship Id="rId32" Type="http://schemas.openxmlformats.org/officeDocument/2006/relationships/oleObject" Target="../embeddings/oleObject47.bin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23" Type="http://schemas.openxmlformats.org/officeDocument/2006/relationships/image" Target="../media/image44.wmf"/><Relationship Id="rId28" Type="http://schemas.openxmlformats.org/officeDocument/2006/relationships/oleObject" Target="../embeddings/oleObject45.bin"/><Relationship Id="rId10" Type="http://schemas.openxmlformats.org/officeDocument/2006/relationships/oleObject" Target="../embeddings/oleObject36.bin"/><Relationship Id="rId19" Type="http://schemas.openxmlformats.org/officeDocument/2006/relationships/image" Target="../media/image42.wmf"/><Relationship Id="rId31" Type="http://schemas.openxmlformats.org/officeDocument/2006/relationships/image" Target="../media/image48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38.bin"/><Relationship Id="rId22" Type="http://schemas.openxmlformats.org/officeDocument/2006/relationships/oleObject" Target="../embeddings/oleObject42.bin"/><Relationship Id="rId27" Type="http://schemas.openxmlformats.org/officeDocument/2006/relationships/image" Target="../media/image46.wmf"/><Relationship Id="rId30" Type="http://schemas.openxmlformats.org/officeDocument/2006/relationships/oleObject" Target="../embeddings/oleObject46.bin"/><Relationship Id="rId35" Type="http://schemas.openxmlformats.org/officeDocument/2006/relationships/image" Target="../media/image50.wmf"/><Relationship Id="rId8" Type="http://schemas.openxmlformats.org/officeDocument/2006/relationships/oleObject" Target="../embeddings/oleObject35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5.wmf"/><Relationship Id="rId18" Type="http://schemas.openxmlformats.org/officeDocument/2006/relationships/oleObject" Target="../embeddings/oleObject56.bin"/><Relationship Id="rId26" Type="http://schemas.openxmlformats.org/officeDocument/2006/relationships/oleObject" Target="../embeddings/oleObject60.bin"/><Relationship Id="rId39" Type="http://schemas.openxmlformats.org/officeDocument/2006/relationships/image" Target="../media/image68.wmf"/><Relationship Id="rId21" Type="http://schemas.openxmlformats.org/officeDocument/2006/relationships/image" Target="../media/image59.wmf"/><Relationship Id="rId34" Type="http://schemas.openxmlformats.org/officeDocument/2006/relationships/oleObject" Target="../embeddings/oleObject64.bin"/><Relationship Id="rId42" Type="http://schemas.openxmlformats.org/officeDocument/2006/relationships/oleObject" Target="../embeddings/oleObject68.bin"/><Relationship Id="rId7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5.bin"/><Relationship Id="rId20" Type="http://schemas.openxmlformats.org/officeDocument/2006/relationships/oleObject" Target="../embeddings/oleObject57.bin"/><Relationship Id="rId29" Type="http://schemas.openxmlformats.org/officeDocument/2006/relationships/image" Target="../media/image63.wmf"/><Relationship Id="rId41" Type="http://schemas.openxmlformats.org/officeDocument/2006/relationships/image" Target="../media/image69.wmf"/><Relationship Id="rId1" Type="http://schemas.openxmlformats.org/officeDocument/2006/relationships/tags" Target="../tags/tag7.x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4.wmf"/><Relationship Id="rId24" Type="http://schemas.openxmlformats.org/officeDocument/2006/relationships/oleObject" Target="../embeddings/oleObject59.bin"/><Relationship Id="rId32" Type="http://schemas.openxmlformats.org/officeDocument/2006/relationships/oleObject" Target="../embeddings/oleObject63.bin"/><Relationship Id="rId37" Type="http://schemas.openxmlformats.org/officeDocument/2006/relationships/image" Target="../media/image67.wmf"/><Relationship Id="rId40" Type="http://schemas.openxmlformats.org/officeDocument/2006/relationships/oleObject" Target="../embeddings/oleObject67.bin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23" Type="http://schemas.openxmlformats.org/officeDocument/2006/relationships/image" Target="../media/image60.wmf"/><Relationship Id="rId28" Type="http://schemas.openxmlformats.org/officeDocument/2006/relationships/oleObject" Target="../embeddings/oleObject61.bin"/><Relationship Id="rId36" Type="http://schemas.openxmlformats.org/officeDocument/2006/relationships/oleObject" Target="../embeddings/oleObject65.bin"/><Relationship Id="rId10" Type="http://schemas.openxmlformats.org/officeDocument/2006/relationships/oleObject" Target="../embeddings/oleObject52.bin"/><Relationship Id="rId19" Type="http://schemas.openxmlformats.org/officeDocument/2006/relationships/image" Target="../media/image58.wmf"/><Relationship Id="rId31" Type="http://schemas.openxmlformats.org/officeDocument/2006/relationships/image" Target="../media/image64.wmf"/><Relationship Id="rId4" Type="http://schemas.openxmlformats.org/officeDocument/2006/relationships/oleObject" Target="../embeddings/oleObject49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4.bin"/><Relationship Id="rId22" Type="http://schemas.openxmlformats.org/officeDocument/2006/relationships/oleObject" Target="../embeddings/oleObject58.bin"/><Relationship Id="rId27" Type="http://schemas.openxmlformats.org/officeDocument/2006/relationships/image" Target="../media/image62.wmf"/><Relationship Id="rId30" Type="http://schemas.openxmlformats.org/officeDocument/2006/relationships/oleObject" Target="../embeddings/oleObject62.bin"/><Relationship Id="rId35" Type="http://schemas.openxmlformats.org/officeDocument/2006/relationships/image" Target="../media/image66.wmf"/><Relationship Id="rId43" Type="http://schemas.openxmlformats.org/officeDocument/2006/relationships/image" Target="../media/image70.wmf"/><Relationship Id="rId8" Type="http://schemas.openxmlformats.org/officeDocument/2006/relationships/oleObject" Target="../embeddings/oleObject51.bin"/><Relationship Id="rId3" Type="http://schemas.openxmlformats.org/officeDocument/2006/relationships/notesSlide" Target="../notesSlides/notesSlide6.xml"/><Relationship Id="rId12" Type="http://schemas.openxmlformats.org/officeDocument/2006/relationships/oleObject" Target="../embeddings/oleObject53.bin"/><Relationship Id="rId17" Type="http://schemas.openxmlformats.org/officeDocument/2006/relationships/image" Target="../media/image57.wmf"/><Relationship Id="rId25" Type="http://schemas.openxmlformats.org/officeDocument/2006/relationships/image" Target="../media/image61.wmf"/><Relationship Id="rId33" Type="http://schemas.openxmlformats.org/officeDocument/2006/relationships/image" Target="../media/image65.wmf"/><Relationship Id="rId38" Type="http://schemas.openxmlformats.org/officeDocument/2006/relationships/oleObject" Target="../embeddings/oleObject6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75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72.wmf"/><Relationship Id="rId12" Type="http://schemas.openxmlformats.org/officeDocument/2006/relationships/oleObject" Target="../embeddings/oleObject73.bin"/><Relationship Id="rId17" Type="http://schemas.openxmlformats.org/officeDocument/2006/relationships/image" Target="../media/image7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5.bin"/><Relationship Id="rId1" Type="http://schemas.openxmlformats.org/officeDocument/2006/relationships/tags" Target="../tags/tag8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4.wmf"/><Relationship Id="rId5" Type="http://schemas.openxmlformats.org/officeDocument/2006/relationships/image" Target="../media/image71.wmf"/><Relationship Id="rId15" Type="http://schemas.openxmlformats.org/officeDocument/2006/relationships/image" Target="../media/image76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3.wmf"/><Relationship Id="rId14" Type="http://schemas.openxmlformats.org/officeDocument/2006/relationships/oleObject" Target="../embeddings/oleObject7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7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7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2232" y="3190822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CA"/>
              <a:t>Math 12 Honours</a:t>
            </a:r>
            <a:br>
              <a:rPr lang="en-CA"/>
            </a:br>
            <a:r>
              <a:rPr lang="en-CA"/>
              <a:t>Section 1.2</a:t>
            </a:r>
            <a:br>
              <a:rPr lang="en-CA"/>
            </a:br>
            <a:r>
              <a:rPr lang="en-CA"/>
              <a:t>Solving Absolute Value Equations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"/>
              </a:rPr>
              <a:t>www.BCMath.ca</a:t>
            </a:r>
            <a:r>
              <a:rPr lang="en-US" sz="100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4816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546" y="286376"/>
            <a:ext cx="8363272" cy="634082"/>
          </a:xfrm>
        </p:spPr>
        <p:txBody>
          <a:bodyPr/>
          <a:lstStyle/>
          <a:p>
            <a:r>
              <a:rPr lang="en-CA"/>
              <a:t>Practice: Solve each of the following</a:t>
            </a:r>
          </a:p>
        </p:txBody>
      </p:sp>
      <p:graphicFrame>
        <p:nvGraphicFramePr>
          <p:cNvPr id="1075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283898"/>
              </p:ext>
            </p:extLst>
          </p:nvPr>
        </p:nvGraphicFramePr>
        <p:xfrm>
          <a:off x="486546" y="1299775"/>
          <a:ext cx="3213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13000" imgH="533160" progId="Equation.DSMT4">
                  <p:embed/>
                </p:oleObj>
              </mc:Choice>
              <mc:Fallback>
                <p:oleObj name="Equation" r:id="rId4" imgW="3213000" imgH="533160" progId="Equation.DSMT4">
                  <p:embed/>
                  <p:pic>
                    <p:nvPicPr>
                      <p:cNvPr id="1075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546" y="1299775"/>
                        <a:ext cx="3213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191087"/>
              </p:ext>
            </p:extLst>
          </p:nvPr>
        </p:nvGraphicFramePr>
        <p:xfrm>
          <a:off x="4489450" y="1299775"/>
          <a:ext cx="3213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13000" imgH="533160" progId="Equation.DSMT4">
                  <p:embed/>
                </p:oleObj>
              </mc:Choice>
              <mc:Fallback>
                <p:oleObj name="Equation" r:id="rId6" imgW="3213000" imgH="533160" progId="Equation.DSMT4">
                  <p:embed/>
                  <p:pic>
                    <p:nvPicPr>
                      <p:cNvPr id="1075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9450" y="1299775"/>
                        <a:ext cx="3213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0463679"/>
              </p:ext>
            </p:extLst>
          </p:nvPr>
        </p:nvGraphicFramePr>
        <p:xfrm>
          <a:off x="8414636" y="1236275"/>
          <a:ext cx="3060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60360" imgH="660240" progId="Equation.DSMT4">
                  <p:embed/>
                </p:oleObj>
              </mc:Choice>
              <mc:Fallback>
                <p:oleObj name="Equation" r:id="rId8" imgW="3060360" imgH="660240" progId="Equation.DSMT4">
                  <p:embed/>
                  <p:pic>
                    <p:nvPicPr>
                      <p:cNvPr id="1075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4636" y="1236275"/>
                        <a:ext cx="30607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085266"/>
              </p:ext>
            </p:extLst>
          </p:nvPr>
        </p:nvGraphicFramePr>
        <p:xfrm>
          <a:off x="486546" y="2591810"/>
          <a:ext cx="33274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27120" imgH="660240" progId="Equation.DSMT4">
                  <p:embed/>
                </p:oleObj>
              </mc:Choice>
              <mc:Fallback>
                <p:oleObj name="Equation" r:id="rId10" imgW="3327120" imgH="660240" progId="Equation.DSMT4">
                  <p:embed/>
                  <p:pic>
                    <p:nvPicPr>
                      <p:cNvPr id="1075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546" y="2591810"/>
                        <a:ext cx="33274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2780720"/>
              </p:ext>
            </p:extLst>
          </p:nvPr>
        </p:nvGraphicFramePr>
        <p:xfrm>
          <a:off x="4895436" y="2591810"/>
          <a:ext cx="27178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17640" imgH="660240" progId="Equation.DSMT4">
                  <p:embed/>
                </p:oleObj>
              </mc:Choice>
              <mc:Fallback>
                <p:oleObj name="Equation" r:id="rId12" imgW="2717640" imgH="660240" progId="Equation.DSMT4">
                  <p:embed/>
                  <p:pic>
                    <p:nvPicPr>
                      <p:cNvPr id="1075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5436" y="2591810"/>
                        <a:ext cx="27178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3D418828-7D8C-46ED-B2AB-E66B0A611A88}"/>
              </a:ext>
            </a:extLst>
          </p:cNvPr>
          <p:cNvSpPr txBox="1">
            <a:spLocks/>
          </p:cNvSpPr>
          <p:nvPr/>
        </p:nvSpPr>
        <p:spPr>
          <a:xfrm>
            <a:off x="307812" y="3609706"/>
            <a:ext cx="11348033" cy="984328"/>
          </a:xfrm>
          <a:prstGeom prst="rect">
            <a:avLst/>
          </a:prstGeom>
        </p:spPr>
        <p:txBody>
          <a:bodyPr vert="horz"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dirty="0"/>
              <a:t>Q2: For what values of “K” will the solution have an extraneous root? </a:t>
            </a:r>
          </a:p>
        </p:txBody>
      </p:sp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EE60EEEB-A73D-4C98-B285-F99A7FD346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83638"/>
              </p:ext>
            </p:extLst>
          </p:nvPr>
        </p:nvGraphicFramePr>
        <p:xfrm>
          <a:off x="812302" y="4672130"/>
          <a:ext cx="3276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276360" imgH="558720" progId="Equation.DSMT4">
                  <p:embed/>
                </p:oleObj>
              </mc:Choice>
              <mc:Fallback>
                <p:oleObj name="Equation" r:id="rId14" imgW="3276360" imgH="558720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EE60EEEB-A73D-4C98-B285-F99A7FD346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302" y="4672130"/>
                        <a:ext cx="32766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31505" y="332656"/>
            <a:ext cx="7732685" cy="648072"/>
          </a:xfrm>
        </p:spPr>
        <p:txBody>
          <a:bodyPr>
            <a:normAutofit/>
          </a:bodyPr>
          <a:lstStyle/>
          <a:p>
            <a:r>
              <a:rPr lang="en-CA" sz="3200"/>
              <a:t>Solve: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143672" y="421928"/>
          <a:ext cx="2616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16120" imgH="558720" progId="Equation.DSMT4">
                  <p:embed/>
                </p:oleObj>
              </mc:Choice>
              <mc:Fallback>
                <p:oleObj name="Equation" r:id="rId4" imgW="2616120" imgH="55872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672" y="421928"/>
                        <a:ext cx="26162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1775520" y="1268125"/>
          <a:ext cx="2489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89040" imgH="342720" progId="Equation.DSMT4">
                  <p:embed/>
                </p:oleObj>
              </mc:Choice>
              <mc:Fallback>
                <p:oleObj name="Equation" r:id="rId6" imgW="2489040" imgH="342720" progId="Equation.DSMT4">
                  <p:embed/>
                  <p:pic>
                    <p:nvPicPr>
                      <p:cNvPr id="358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520" y="1268125"/>
                        <a:ext cx="24892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5610696" y="1138238"/>
          <a:ext cx="3149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49280" imgH="533160" progId="Equation.DSMT4">
                  <p:embed/>
                </p:oleObj>
              </mc:Choice>
              <mc:Fallback>
                <p:oleObj name="Equation" r:id="rId8" imgW="3149280" imgH="533160" progId="Equation.DSMT4">
                  <p:embed/>
                  <p:pic>
                    <p:nvPicPr>
                      <p:cNvPr id="358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0696" y="1138238"/>
                        <a:ext cx="3149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5591944" y="1700808"/>
          <a:ext cx="2781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81000" imgH="342720" progId="Equation.DSMT4">
                  <p:embed/>
                </p:oleObj>
              </mc:Choice>
              <mc:Fallback>
                <p:oleObj name="Equation" r:id="rId10" imgW="2781000" imgH="342720" progId="Equation.DSMT4">
                  <p:embed/>
                  <p:pic>
                    <p:nvPicPr>
                      <p:cNvPr id="358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944" y="1700808"/>
                        <a:ext cx="27813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7" name="Object 7"/>
          <p:cNvGraphicFramePr>
            <a:graphicFrameLocks noChangeAspect="1"/>
          </p:cNvGraphicFramePr>
          <p:nvPr/>
        </p:nvGraphicFramePr>
        <p:xfrm>
          <a:off x="6384032" y="2214563"/>
          <a:ext cx="176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65080" imgH="342720" progId="Equation.DSMT4">
                  <p:embed/>
                </p:oleObj>
              </mc:Choice>
              <mc:Fallback>
                <p:oleObj name="Equation" r:id="rId12" imgW="1765080" imgH="342720" progId="Equation.DSMT4">
                  <p:embed/>
                  <p:pic>
                    <p:nvPicPr>
                      <p:cNvPr id="3584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4032" y="2214563"/>
                        <a:ext cx="17653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8" name="Object 8"/>
          <p:cNvGraphicFramePr>
            <a:graphicFrameLocks noChangeAspect="1"/>
          </p:cNvGraphicFramePr>
          <p:nvPr/>
        </p:nvGraphicFramePr>
        <p:xfrm>
          <a:off x="6363444" y="2798068"/>
          <a:ext cx="1028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28520" imgH="342720" progId="Equation.DSMT4">
                  <p:embed/>
                </p:oleObj>
              </mc:Choice>
              <mc:Fallback>
                <p:oleObj name="Equation" r:id="rId14" imgW="1028520" imgH="342720" progId="Equation.DSMT4">
                  <p:embed/>
                  <p:pic>
                    <p:nvPicPr>
                      <p:cNvPr id="3584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3444" y="2798068"/>
                        <a:ext cx="1028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9" name="Object 9"/>
          <p:cNvGraphicFramePr>
            <a:graphicFrameLocks noChangeAspect="1"/>
          </p:cNvGraphicFramePr>
          <p:nvPr/>
        </p:nvGraphicFramePr>
        <p:xfrm>
          <a:off x="6528048" y="3140968"/>
          <a:ext cx="2019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19240" imgH="939600" progId="Equation.DSMT4">
                  <p:embed/>
                </p:oleObj>
              </mc:Choice>
              <mc:Fallback>
                <p:oleObj name="Equation" r:id="rId16" imgW="2019240" imgH="939600" progId="Equation.DSMT4">
                  <p:embed/>
                  <p:pic>
                    <p:nvPicPr>
                      <p:cNvPr id="3584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8048" y="3140968"/>
                        <a:ext cx="20193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0" name="Object 10"/>
          <p:cNvGraphicFramePr>
            <a:graphicFrameLocks noChangeAspect="1"/>
          </p:cNvGraphicFramePr>
          <p:nvPr/>
        </p:nvGraphicFramePr>
        <p:xfrm>
          <a:off x="2261603" y="1730087"/>
          <a:ext cx="2032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31840" imgH="342720" progId="Equation.DSMT4">
                  <p:embed/>
                </p:oleObj>
              </mc:Choice>
              <mc:Fallback>
                <p:oleObj name="Equation" r:id="rId18" imgW="2031840" imgH="342720" progId="Equation.DSMT4">
                  <p:embed/>
                  <p:pic>
                    <p:nvPicPr>
                      <p:cNvPr id="3585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1603" y="1730087"/>
                        <a:ext cx="20320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1" name="Object 11"/>
          <p:cNvGraphicFramePr>
            <a:graphicFrameLocks noChangeAspect="1"/>
          </p:cNvGraphicFramePr>
          <p:nvPr/>
        </p:nvGraphicFramePr>
        <p:xfrm>
          <a:off x="2264560" y="2205299"/>
          <a:ext cx="1473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473120" imgH="342720" progId="Equation.DSMT4">
                  <p:embed/>
                </p:oleObj>
              </mc:Choice>
              <mc:Fallback>
                <p:oleObj name="Equation" r:id="rId20" imgW="1473120" imgH="342720" progId="Equation.DSMT4">
                  <p:embed/>
                  <p:pic>
                    <p:nvPicPr>
                      <p:cNvPr id="3585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4560" y="2205299"/>
                        <a:ext cx="14732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2" name="Object 12"/>
          <p:cNvGraphicFramePr>
            <a:graphicFrameLocks noChangeAspect="1"/>
          </p:cNvGraphicFramePr>
          <p:nvPr/>
        </p:nvGraphicFramePr>
        <p:xfrm>
          <a:off x="2267998" y="2666314"/>
          <a:ext cx="1270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69720" imgH="342720" progId="Equation.DSMT4">
                  <p:embed/>
                </p:oleObj>
              </mc:Choice>
              <mc:Fallback>
                <p:oleObj name="Equation" r:id="rId22" imgW="1269720" imgH="342720" progId="Equation.DSMT4">
                  <p:embed/>
                  <p:pic>
                    <p:nvPicPr>
                      <p:cNvPr id="3585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998" y="2666314"/>
                        <a:ext cx="12700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533933" y="4012439"/>
            <a:ext cx="1143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/>
              <a:t>Check:</a:t>
            </a:r>
          </a:p>
        </p:txBody>
      </p:sp>
      <p:graphicFrame>
        <p:nvGraphicFramePr>
          <p:cNvPr id="35853" name="Object 13"/>
          <p:cNvGraphicFramePr>
            <a:graphicFrameLocks noChangeAspect="1"/>
          </p:cNvGraphicFramePr>
          <p:nvPr/>
        </p:nvGraphicFramePr>
        <p:xfrm>
          <a:off x="1663790" y="4491986"/>
          <a:ext cx="4152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152600" imgH="609480" progId="Equation.DSMT4">
                  <p:embed/>
                </p:oleObj>
              </mc:Choice>
              <mc:Fallback>
                <p:oleObj name="Equation" r:id="rId24" imgW="4152600" imgH="609480" progId="Equation.DSMT4">
                  <p:embed/>
                  <p:pic>
                    <p:nvPicPr>
                      <p:cNvPr id="3585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90" y="4491986"/>
                        <a:ext cx="4152900" cy="609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4" name="Object 14"/>
          <p:cNvGraphicFramePr>
            <a:graphicFrameLocks noChangeAspect="1"/>
          </p:cNvGraphicFramePr>
          <p:nvPr/>
        </p:nvGraphicFramePr>
        <p:xfrm>
          <a:off x="2535125" y="5170654"/>
          <a:ext cx="3251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251160" imgH="558720" progId="Equation.DSMT4">
                  <p:embed/>
                </p:oleObj>
              </mc:Choice>
              <mc:Fallback>
                <p:oleObj name="Equation" r:id="rId26" imgW="3251160" imgH="558720" progId="Equation.DSMT4">
                  <p:embed/>
                  <p:pic>
                    <p:nvPicPr>
                      <p:cNvPr id="3585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125" y="5170654"/>
                        <a:ext cx="3251200" cy="558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711356" y="5854889"/>
            <a:ext cx="200888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600"/>
              <a:t>No Solution</a:t>
            </a:r>
          </a:p>
        </p:txBody>
      </p:sp>
      <p:graphicFrame>
        <p:nvGraphicFramePr>
          <p:cNvPr id="35855" name="Object 15"/>
          <p:cNvGraphicFramePr>
            <a:graphicFrameLocks noChangeAspect="1"/>
          </p:cNvGraphicFramePr>
          <p:nvPr/>
        </p:nvGraphicFramePr>
        <p:xfrm>
          <a:off x="6258491" y="4489473"/>
          <a:ext cx="4292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292280" imgH="609480" progId="Equation.DSMT4">
                  <p:embed/>
                </p:oleObj>
              </mc:Choice>
              <mc:Fallback>
                <p:oleObj name="Equation" r:id="rId28" imgW="4292280" imgH="609480" progId="Equation.DSMT4">
                  <p:embed/>
                  <p:pic>
                    <p:nvPicPr>
                      <p:cNvPr id="3585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8491" y="4489473"/>
                        <a:ext cx="4292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6" name="Object 16"/>
          <p:cNvGraphicFramePr>
            <a:graphicFrameLocks noChangeAspect="1"/>
          </p:cNvGraphicFramePr>
          <p:nvPr/>
        </p:nvGraphicFramePr>
        <p:xfrm>
          <a:off x="6788150" y="5208588"/>
          <a:ext cx="3225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225600" imgH="558720" progId="Equation.DSMT4">
                  <p:embed/>
                </p:oleObj>
              </mc:Choice>
              <mc:Fallback>
                <p:oleObj name="Equation" r:id="rId30" imgW="3225600" imgH="558720" progId="Equation.DSMT4">
                  <p:embed/>
                  <p:pic>
                    <p:nvPicPr>
                      <p:cNvPr id="3585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8150" y="5208588"/>
                        <a:ext cx="32258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7" name="Object 17"/>
          <p:cNvGraphicFramePr>
            <a:graphicFrameLocks noChangeAspect="1"/>
          </p:cNvGraphicFramePr>
          <p:nvPr/>
        </p:nvGraphicFramePr>
        <p:xfrm>
          <a:off x="7080581" y="5807075"/>
          <a:ext cx="2552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552400" imgH="558720" progId="Equation.DSMT4">
                  <p:embed/>
                </p:oleObj>
              </mc:Choice>
              <mc:Fallback>
                <p:oleObj name="Equation" r:id="rId32" imgW="2552400" imgH="558720" progId="Equation.DSMT4">
                  <p:embed/>
                  <p:pic>
                    <p:nvPicPr>
                      <p:cNvPr id="3585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581" y="5807075"/>
                        <a:ext cx="25527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1895429" y="3111352"/>
            <a:ext cx="25619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/>
              <a:t>Extraneous Root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03513" y="260649"/>
            <a:ext cx="2376264" cy="638651"/>
          </a:xfrm>
        </p:spPr>
        <p:txBody>
          <a:bodyPr>
            <a:normAutofit/>
          </a:bodyPr>
          <a:lstStyle/>
          <a:p>
            <a:r>
              <a:rPr lang="en-CA" sz="3200"/>
              <a:t>Solve: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323084" y="349920"/>
          <a:ext cx="2628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28720" imgH="558720" progId="Equation.DSMT4">
                  <p:embed/>
                </p:oleObj>
              </mc:Choice>
              <mc:Fallback>
                <p:oleObj name="Equation" r:id="rId4" imgW="2628720" imgH="55872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084" y="349920"/>
                        <a:ext cx="26289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2423592" y="1174509"/>
          <a:ext cx="2501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01640" imgH="342720" progId="Equation.DSMT4">
                  <p:embed/>
                </p:oleObj>
              </mc:Choice>
              <mc:Fallback>
                <p:oleObj name="Equation" r:id="rId6" imgW="2501640" imgH="342720" progId="Equation.DSMT4">
                  <p:embed/>
                  <p:pic>
                    <p:nvPicPr>
                      <p:cNvPr id="3686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3592" y="1174509"/>
                        <a:ext cx="25019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6383338" y="1076325"/>
          <a:ext cx="3149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49280" imgH="533160" progId="Equation.DSMT4">
                  <p:embed/>
                </p:oleObj>
              </mc:Choice>
              <mc:Fallback>
                <p:oleObj name="Equation" r:id="rId8" imgW="3149280" imgH="533160" progId="Equation.DSMT4">
                  <p:embed/>
                  <p:pic>
                    <p:nvPicPr>
                      <p:cNvPr id="368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3338" y="1076325"/>
                        <a:ext cx="3149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6339036" y="1700808"/>
          <a:ext cx="2781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81000" imgH="342720" progId="Equation.DSMT4">
                  <p:embed/>
                </p:oleObj>
              </mc:Choice>
              <mc:Fallback>
                <p:oleObj name="Equation" r:id="rId10" imgW="2781000" imgH="342720" progId="Equation.DSMT4">
                  <p:embed/>
                  <p:pic>
                    <p:nvPicPr>
                      <p:cNvPr id="3687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9036" y="1700808"/>
                        <a:ext cx="27813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2440527" y="1649721"/>
          <a:ext cx="1752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52480" imgH="342720" progId="Equation.DSMT4">
                  <p:embed/>
                </p:oleObj>
              </mc:Choice>
              <mc:Fallback>
                <p:oleObj name="Equation" r:id="rId12" imgW="1752480" imgH="342720" progId="Equation.DSMT4">
                  <p:embed/>
                  <p:pic>
                    <p:nvPicPr>
                      <p:cNvPr id="3687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0527" y="1649721"/>
                        <a:ext cx="17526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2452234" y="2096847"/>
          <a:ext cx="1257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57120" imgH="342720" progId="Equation.DSMT4">
                  <p:embed/>
                </p:oleObj>
              </mc:Choice>
              <mc:Fallback>
                <p:oleObj name="Equation" r:id="rId14" imgW="1257120" imgH="342720" progId="Equation.DSMT4">
                  <p:embed/>
                  <p:pic>
                    <p:nvPicPr>
                      <p:cNvPr id="3687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234" y="2096847"/>
                        <a:ext cx="12573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5" name="Object 11"/>
          <p:cNvGraphicFramePr>
            <a:graphicFrameLocks noChangeAspect="1"/>
          </p:cNvGraphicFramePr>
          <p:nvPr/>
        </p:nvGraphicFramePr>
        <p:xfrm>
          <a:off x="2658850" y="2558809"/>
          <a:ext cx="838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38080" imgH="342720" progId="Equation.DSMT4">
                  <p:embed/>
                </p:oleObj>
              </mc:Choice>
              <mc:Fallback>
                <p:oleObj name="Equation" r:id="rId16" imgW="838080" imgH="342720" progId="Equation.DSMT4">
                  <p:embed/>
                  <p:pic>
                    <p:nvPicPr>
                      <p:cNvPr id="3687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8850" y="2558809"/>
                        <a:ext cx="8382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6" name="Object 12"/>
          <p:cNvGraphicFramePr>
            <a:graphicFrameLocks noChangeAspect="1"/>
          </p:cNvGraphicFramePr>
          <p:nvPr/>
        </p:nvGraphicFramePr>
        <p:xfrm>
          <a:off x="6888088" y="2176463"/>
          <a:ext cx="1943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42920" imgH="342720" progId="Equation.DSMT4">
                  <p:embed/>
                </p:oleObj>
              </mc:Choice>
              <mc:Fallback>
                <p:oleObj name="Equation" r:id="rId18" imgW="1942920" imgH="342720" progId="Equation.DSMT4">
                  <p:embed/>
                  <p:pic>
                    <p:nvPicPr>
                      <p:cNvPr id="3687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8088" y="2176463"/>
                        <a:ext cx="19431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7" name="Object 13"/>
          <p:cNvGraphicFramePr>
            <a:graphicFrameLocks noChangeAspect="1"/>
          </p:cNvGraphicFramePr>
          <p:nvPr/>
        </p:nvGraphicFramePr>
        <p:xfrm>
          <a:off x="6888088" y="2654052"/>
          <a:ext cx="1206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06360" imgH="342720" progId="Equation.DSMT4">
                  <p:embed/>
                </p:oleObj>
              </mc:Choice>
              <mc:Fallback>
                <p:oleObj name="Equation" r:id="rId20" imgW="1206360" imgH="342720" progId="Equation.DSMT4">
                  <p:embed/>
                  <p:pic>
                    <p:nvPicPr>
                      <p:cNvPr id="3687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8088" y="2654052"/>
                        <a:ext cx="12065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8" name="Object 14"/>
          <p:cNvGraphicFramePr>
            <a:graphicFrameLocks noChangeAspect="1"/>
          </p:cNvGraphicFramePr>
          <p:nvPr/>
        </p:nvGraphicFramePr>
        <p:xfrm>
          <a:off x="7248128" y="3140968"/>
          <a:ext cx="1143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43000" imgH="342720" progId="Equation.DSMT4">
                  <p:embed/>
                </p:oleObj>
              </mc:Choice>
              <mc:Fallback>
                <p:oleObj name="Equation" r:id="rId22" imgW="1143000" imgH="342720" progId="Equation.DSMT4">
                  <p:embed/>
                  <p:pic>
                    <p:nvPicPr>
                      <p:cNvPr id="3687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8128" y="3140968"/>
                        <a:ext cx="11430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533933" y="3630295"/>
            <a:ext cx="1143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/>
              <a:t>Check:</a:t>
            </a:r>
          </a:p>
        </p:txBody>
      </p:sp>
      <p:graphicFrame>
        <p:nvGraphicFramePr>
          <p:cNvPr id="36879" name="Object 15"/>
          <p:cNvGraphicFramePr>
            <a:graphicFrameLocks noChangeAspect="1"/>
          </p:cNvGraphicFramePr>
          <p:nvPr/>
        </p:nvGraphicFramePr>
        <p:xfrm>
          <a:off x="1652520" y="4138041"/>
          <a:ext cx="3302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301920" imgH="609480" progId="Equation.DSMT4">
                  <p:embed/>
                </p:oleObj>
              </mc:Choice>
              <mc:Fallback>
                <p:oleObj name="Equation" r:id="rId24" imgW="3301920" imgH="609480" progId="Equation.DSMT4">
                  <p:embed/>
                  <p:pic>
                    <p:nvPicPr>
                      <p:cNvPr id="3687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2520" y="4138041"/>
                        <a:ext cx="3302000" cy="609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80" name="Object 16"/>
          <p:cNvGraphicFramePr>
            <a:graphicFrameLocks noChangeAspect="1"/>
          </p:cNvGraphicFramePr>
          <p:nvPr/>
        </p:nvGraphicFramePr>
        <p:xfrm>
          <a:off x="2368129" y="4816649"/>
          <a:ext cx="2578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577960" imgH="558720" progId="Equation.DSMT4">
                  <p:embed/>
                </p:oleObj>
              </mc:Choice>
              <mc:Fallback>
                <p:oleObj name="Equation" r:id="rId26" imgW="2577960" imgH="558720" progId="Equation.DSMT4">
                  <p:embed/>
                  <p:pic>
                    <p:nvPicPr>
                      <p:cNvPr id="3688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8129" y="4816649"/>
                        <a:ext cx="2578100" cy="558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81" name="Object 17"/>
          <p:cNvGraphicFramePr>
            <a:graphicFrameLocks noChangeAspect="1"/>
          </p:cNvGraphicFramePr>
          <p:nvPr/>
        </p:nvGraphicFramePr>
        <p:xfrm>
          <a:off x="3119438" y="5468938"/>
          <a:ext cx="1371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371600" imgH="558720" progId="Equation.DSMT4">
                  <p:embed/>
                </p:oleObj>
              </mc:Choice>
              <mc:Fallback>
                <p:oleObj name="Equation" r:id="rId28" imgW="1371600" imgH="558720" progId="Equation.DSMT4">
                  <p:embed/>
                  <p:pic>
                    <p:nvPicPr>
                      <p:cNvPr id="3688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9438" y="5468938"/>
                        <a:ext cx="13716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82" name="Object 18"/>
          <p:cNvGraphicFramePr>
            <a:graphicFrameLocks noChangeAspect="1"/>
          </p:cNvGraphicFramePr>
          <p:nvPr/>
        </p:nvGraphicFramePr>
        <p:xfrm>
          <a:off x="6373813" y="4135438"/>
          <a:ext cx="3898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898800" imgH="609480" progId="Equation.DSMT4">
                  <p:embed/>
                </p:oleObj>
              </mc:Choice>
              <mc:Fallback>
                <p:oleObj name="Equation" r:id="rId30" imgW="3898800" imgH="609480" progId="Equation.DSMT4">
                  <p:embed/>
                  <p:pic>
                    <p:nvPicPr>
                      <p:cNvPr id="3688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3813" y="4135438"/>
                        <a:ext cx="38989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83" name="Object 19"/>
          <p:cNvGraphicFramePr>
            <a:graphicFrameLocks noChangeAspect="1"/>
          </p:cNvGraphicFramePr>
          <p:nvPr/>
        </p:nvGraphicFramePr>
        <p:xfrm>
          <a:off x="6924036" y="4827122"/>
          <a:ext cx="2819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819160" imgH="558720" progId="Equation.DSMT4">
                  <p:embed/>
                </p:oleObj>
              </mc:Choice>
              <mc:Fallback>
                <p:oleObj name="Equation" r:id="rId32" imgW="2819160" imgH="558720" progId="Equation.DSMT4">
                  <p:embed/>
                  <p:pic>
                    <p:nvPicPr>
                      <p:cNvPr id="3688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4036" y="4827122"/>
                        <a:ext cx="28194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84" name="Object 20"/>
          <p:cNvGraphicFramePr>
            <a:graphicFrameLocks noChangeAspect="1"/>
          </p:cNvGraphicFramePr>
          <p:nvPr/>
        </p:nvGraphicFramePr>
        <p:xfrm>
          <a:off x="7197748" y="5452928"/>
          <a:ext cx="2159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158920" imgH="558720" progId="Equation.DSMT4">
                  <p:embed/>
                </p:oleObj>
              </mc:Choice>
              <mc:Fallback>
                <p:oleObj name="Equation" r:id="rId34" imgW="2158920" imgH="558720" progId="Equation.DSMT4">
                  <p:embed/>
                  <p:pic>
                    <p:nvPicPr>
                      <p:cNvPr id="3688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7748" y="5452928"/>
                        <a:ext cx="21590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51992" y="188641"/>
            <a:ext cx="7772400" cy="693281"/>
          </a:xfrm>
        </p:spPr>
        <p:txBody>
          <a:bodyPr/>
          <a:lstStyle/>
          <a:p>
            <a:r>
              <a:rPr lang="en-CA" sz="3200"/>
              <a:t>Solve: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762676" y="290786"/>
          <a:ext cx="2616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16120" imgH="660240" progId="Equation.DSMT4">
                  <p:embed/>
                </p:oleObj>
              </mc:Choice>
              <mc:Fallback>
                <p:oleObj name="Equation" r:id="rId4" imgW="2616120" imgH="6602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676" y="290786"/>
                        <a:ext cx="26162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483122" y="980728"/>
          <a:ext cx="2489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89040" imgH="431640" progId="Equation.DSMT4">
                  <p:embed/>
                </p:oleObj>
              </mc:Choice>
              <mc:Fallback>
                <p:oleObj name="Equation" r:id="rId6" imgW="2489040" imgH="431640" progId="Equation.DSMT4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122" y="980728"/>
                        <a:ext cx="24892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6590580" y="1060552"/>
          <a:ext cx="2794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93960" imgH="431640" progId="Equation.DSMT4">
                  <p:embed/>
                </p:oleObj>
              </mc:Choice>
              <mc:Fallback>
                <p:oleObj name="Equation" r:id="rId8" imgW="2793960" imgH="431640" progId="Equation.DSMT4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0580" y="1060552"/>
                        <a:ext cx="2794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479529" y="1520926"/>
          <a:ext cx="2552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52400" imgH="431640" progId="Equation.DSMT4">
                  <p:embed/>
                </p:oleObj>
              </mc:Choice>
              <mc:Fallback>
                <p:oleObj name="Equation" r:id="rId10" imgW="2552400" imgH="431640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529" y="1520926"/>
                        <a:ext cx="2552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339107" y="2037861"/>
          <a:ext cx="2832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831760" imgH="558720" progId="Equation.DSMT4">
                  <p:embed/>
                </p:oleObj>
              </mc:Choice>
              <mc:Fallback>
                <p:oleObj name="Equation" r:id="rId12" imgW="2831760" imgH="558720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107" y="2037861"/>
                        <a:ext cx="28321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478802" y="2711688"/>
          <a:ext cx="2413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12720" imgH="431640" progId="Equation.DSMT4">
                  <p:embed/>
                </p:oleObj>
              </mc:Choice>
              <mc:Fallback>
                <p:oleObj name="Equation" r:id="rId14" imgW="2412720" imgH="431640" progId="Equation.DSMT4">
                  <p:embed/>
                  <p:pic>
                    <p:nvPicPr>
                      <p:cNvPr id="10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8802" y="2711688"/>
                        <a:ext cx="2413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6819731" y="1624537"/>
          <a:ext cx="2324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323800" imgH="431640" progId="Equation.DSMT4">
                  <p:embed/>
                </p:oleObj>
              </mc:Choice>
              <mc:Fallback>
                <p:oleObj name="Equation" r:id="rId16" imgW="2323800" imgH="431640" progId="Equation.DSMT4">
                  <p:embed/>
                  <p:pic>
                    <p:nvPicPr>
                      <p:cNvPr id="10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731" y="1624537"/>
                        <a:ext cx="2324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6648276" y="2142784"/>
          <a:ext cx="2832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831760" imgH="558720" progId="Equation.DSMT4">
                  <p:embed/>
                </p:oleObj>
              </mc:Choice>
              <mc:Fallback>
                <p:oleObj name="Equation" r:id="rId18" imgW="2831760" imgH="558720" progId="Equation.DSMT4">
                  <p:embed/>
                  <p:pic>
                    <p:nvPicPr>
                      <p:cNvPr id="103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8276" y="2142784"/>
                        <a:ext cx="28321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6934169" y="2788744"/>
          <a:ext cx="2425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25680" imgH="431640" progId="Equation.DSMT4">
                  <p:embed/>
                </p:oleObj>
              </mc:Choice>
              <mc:Fallback>
                <p:oleObj name="Equation" r:id="rId20" imgW="2425680" imgH="431640" progId="Equation.DSMT4">
                  <p:embed/>
                  <p:pic>
                    <p:nvPicPr>
                      <p:cNvPr id="103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169" y="2788744"/>
                        <a:ext cx="2425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703512" y="3140969"/>
            <a:ext cx="1143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/>
              <a:t>Check:</a:t>
            </a:r>
          </a:p>
        </p:txBody>
      </p:sp>
      <p:graphicFrame>
        <p:nvGraphicFramePr>
          <p:cNvPr id="15" name="Object 15"/>
          <p:cNvGraphicFramePr>
            <a:graphicFrameLocks noChangeAspect="1"/>
          </p:cNvGraphicFramePr>
          <p:nvPr/>
        </p:nvGraphicFramePr>
        <p:xfrm>
          <a:off x="1559497" y="3573016"/>
          <a:ext cx="2283743" cy="5270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301920" imgH="761760" progId="Equation.DSMT4">
                  <p:embed/>
                </p:oleObj>
              </mc:Choice>
              <mc:Fallback>
                <p:oleObj name="Equation" r:id="rId22" imgW="3301920" imgH="761760" progId="Equation.DSMT4">
                  <p:embed/>
                  <p:pic>
                    <p:nvPicPr>
                      <p:cNvPr id="1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9497" y="3573016"/>
                        <a:ext cx="2283743" cy="5270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/>
          <p:cNvGraphicFramePr>
            <a:graphicFrameLocks noChangeAspect="1"/>
          </p:cNvGraphicFramePr>
          <p:nvPr/>
        </p:nvGraphicFramePr>
        <p:xfrm>
          <a:off x="1614712" y="4189779"/>
          <a:ext cx="21050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628720" imgH="533160" progId="Equation.DSMT4">
                  <p:embed/>
                </p:oleObj>
              </mc:Choice>
              <mc:Fallback>
                <p:oleObj name="Equation" r:id="rId24" imgW="2628720" imgH="533160" progId="Equation.DSMT4">
                  <p:embed/>
                  <p:pic>
                    <p:nvPicPr>
                      <p:cNvPr id="2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4712" y="4189779"/>
                        <a:ext cx="2105025" cy="4286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5"/>
          <p:cNvGraphicFramePr>
            <a:graphicFrameLocks noChangeAspect="1"/>
          </p:cNvGraphicFramePr>
          <p:nvPr/>
        </p:nvGraphicFramePr>
        <p:xfrm>
          <a:off x="4199260" y="3576440"/>
          <a:ext cx="15367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917360" imgH="533160" progId="Equation.DSMT4">
                  <p:embed/>
                </p:oleObj>
              </mc:Choice>
              <mc:Fallback>
                <p:oleObj name="Equation" r:id="rId26" imgW="1917360" imgH="533160" progId="Equation.DSMT4">
                  <p:embed/>
                  <p:pic>
                    <p:nvPicPr>
                      <p:cNvPr id="2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260" y="3576440"/>
                        <a:ext cx="1536700" cy="4286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5"/>
          <p:cNvGraphicFramePr>
            <a:graphicFrameLocks noChangeAspect="1"/>
          </p:cNvGraphicFramePr>
          <p:nvPr/>
        </p:nvGraphicFramePr>
        <p:xfrm>
          <a:off x="4559300" y="4080496"/>
          <a:ext cx="7429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27000" imgH="533160" progId="Equation.DSMT4">
                  <p:embed/>
                </p:oleObj>
              </mc:Choice>
              <mc:Fallback>
                <p:oleObj name="Equation" r:id="rId28" imgW="927000" imgH="533160" progId="Equation.DSMT4">
                  <p:embed/>
                  <p:pic>
                    <p:nvPicPr>
                      <p:cNvPr id="2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9300" y="4080496"/>
                        <a:ext cx="742950" cy="4286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5"/>
          <p:cNvGraphicFramePr>
            <a:graphicFrameLocks noChangeAspect="1"/>
          </p:cNvGraphicFramePr>
          <p:nvPr/>
        </p:nvGraphicFramePr>
        <p:xfrm>
          <a:off x="1559496" y="5206206"/>
          <a:ext cx="2608262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771720" imgH="761760" progId="Equation.DSMT4">
                  <p:embed/>
                </p:oleObj>
              </mc:Choice>
              <mc:Fallback>
                <p:oleObj name="Equation" r:id="rId30" imgW="3771720" imgH="761760" progId="Equation.DSMT4">
                  <p:embed/>
                  <p:pic>
                    <p:nvPicPr>
                      <p:cNvPr id="28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9496" y="5206206"/>
                        <a:ext cx="2608262" cy="5270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5"/>
          <p:cNvGraphicFramePr>
            <a:graphicFrameLocks noChangeAspect="1"/>
          </p:cNvGraphicFramePr>
          <p:nvPr/>
        </p:nvGraphicFramePr>
        <p:xfrm>
          <a:off x="1597224" y="5845350"/>
          <a:ext cx="192246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400120" imgH="533160" progId="Equation.DSMT4">
                  <p:embed/>
                </p:oleObj>
              </mc:Choice>
              <mc:Fallback>
                <p:oleObj name="Equation" r:id="rId32" imgW="2400120" imgH="533160" progId="Equation.DSMT4">
                  <p:embed/>
                  <p:pic>
                    <p:nvPicPr>
                      <p:cNvPr id="2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7224" y="5845350"/>
                        <a:ext cx="1922462" cy="4286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5"/>
          <p:cNvGraphicFramePr>
            <a:graphicFrameLocks noChangeAspect="1"/>
          </p:cNvGraphicFramePr>
          <p:nvPr/>
        </p:nvGraphicFramePr>
        <p:xfrm>
          <a:off x="2799606" y="6384752"/>
          <a:ext cx="7429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927000" imgH="533160" progId="Equation.DSMT4">
                  <p:embed/>
                </p:oleObj>
              </mc:Choice>
              <mc:Fallback>
                <p:oleObj name="Equation" r:id="rId34" imgW="927000" imgH="533160" progId="Equation.DSMT4">
                  <p:embed/>
                  <p:pic>
                    <p:nvPicPr>
                      <p:cNvPr id="3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9606" y="6384752"/>
                        <a:ext cx="742950" cy="4286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5"/>
          <p:cNvGraphicFramePr>
            <a:graphicFrameLocks noChangeAspect="1"/>
          </p:cNvGraphicFramePr>
          <p:nvPr/>
        </p:nvGraphicFramePr>
        <p:xfrm>
          <a:off x="6168008" y="3500438"/>
          <a:ext cx="2608262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771720" imgH="761760" progId="Equation.DSMT4">
                  <p:embed/>
                </p:oleObj>
              </mc:Choice>
              <mc:Fallback>
                <p:oleObj name="Equation" r:id="rId35" imgW="3771720" imgH="761760" progId="Equation.DSMT4">
                  <p:embed/>
                  <p:pic>
                    <p:nvPicPr>
                      <p:cNvPr id="3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8008" y="3500438"/>
                        <a:ext cx="2608262" cy="5270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5"/>
          <p:cNvGraphicFramePr>
            <a:graphicFrameLocks noChangeAspect="1"/>
          </p:cNvGraphicFramePr>
          <p:nvPr/>
        </p:nvGraphicFramePr>
        <p:xfrm>
          <a:off x="7011442" y="4117976"/>
          <a:ext cx="182086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273040" imgH="533160" progId="Equation.DSMT4">
                  <p:embed/>
                </p:oleObj>
              </mc:Choice>
              <mc:Fallback>
                <p:oleObj name="Equation" r:id="rId37" imgW="2273040" imgH="533160" progId="Equation.DSMT4">
                  <p:embed/>
                  <p:pic>
                    <p:nvPicPr>
                      <p:cNvPr id="3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1442" y="4117976"/>
                        <a:ext cx="1820862" cy="4286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5"/>
          <p:cNvGraphicFramePr>
            <a:graphicFrameLocks noChangeAspect="1"/>
          </p:cNvGraphicFramePr>
          <p:nvPr/>
        </p:nvGraphicFramePr>
        <p:xfrm>
          <a:off x="7895680" y="4653137"/>
          <a:ext cx="9366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168200" imgH="533160" progId="Equation.DSMT4">
                  <p:embed/>
                </p:oleObj>
              </mc:Choice>
              <mc:Fallback>
                <p:oleObj name="Equation" r:id="rId39" imgW="1168200" imgH="533160" progId="Equation.DSMT4">
                  <p:embed/>
                  <p:pic>
                    <p:nvPicPr>
                      <p:cNvPr id="34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5680" y="4653137"/>
                        <a:ext cx="936625" cy="4286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5"/>
          <p:cNvGraphicFramePr>
            <a:graphicFrameLocks noChangeAspect="1"/>
          </p:cNvGraphicFramePr>
          <p:nvPr/>
        </p:nvGraphicFramePr>
        <p:xfrm>
          <a:off x="5803900" y="5229225"/>
          <a:ext cx="229235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314520" imgH="761760" progId="Equation.DSMT4">
                  <p:embed/>
                </p:oleObj>
              </mc:Choice>
              <mc:Fallback>
                <p:oleObj name="Equation" r:id="rId41" imgW="3314520" imgH="761760" progId="Equation.DSMT4">
                  <p:embed/>
                  <p:pic>
                    <p:nvPicPr>
                      <p:cNvPr id="3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3900" y="5229225"/>
                        <a:ext cx="2292350" cy="5270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5"/>
          <p:cNvGraphicFramePr>
            <a:graphicFrameLocks noChangeAspect="1"/>
          </p:cNvGraphicFramePr>
          <p:nvPr/>
        </p:nvGraphicFramePr>
        <p:xfrm>
          <a:off x="6261770" y="5845176"/>
          <a:ext cx="1922463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400120" imgH="533160" progId="Equation.DSMT4">
                  <p:embed/>
                </p:oleObj>
              </mc:Choice>
              <mc:Fallback>
                <p:oleObj name="Equation" r:id="rId43" imgW="2400120" imgH="533160" progId="Equation.DSMT4">
                  <p:embed/>
                  <p:pic>
                    <p:nvPicPr>
                      <p:cNvPr id="3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1770" y="5845176"/>
                        <a:ext cx="1922463" cy="4286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15"/>
          <p:cNvGraphicFramePr>
            <a:graphicFrameLocks noChangeAspect="1"/>
          </p:cNvGraphicFramePr>
          <p:nvPr/>
        </p:nvGraphicFramePr>
        <p:xfrm>
          <a:off x="7247608" y="6403976"/>
          <a:ext cx="9366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168200" imgH="533160" progId="Equation.DSMT4">
                  <p:embed/>
                </p:oleObj>
              </mc:Choice>
              <mc:Fallback>
                <p:oleObj name="Equation" r:id="rId45" imgW="1168200" imgH="533160" progId="Equation.DSMT4">
                  <p:embed/>
                  <p:pic>
                    <p:nvPicPr>
                      <p:cNvPr id="38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7608" y="6403976"/>
                        <a:ext cx="936625" cy="4286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512" y="260649"/>
            <a:ext cx="7772400" cy="568591"/>
          </a:xfrm>
        </p:spPr>
        <p:txBody>
          <a:bodyPr>
            <a:normAutofit fontScale="90000"/>
          </a:bodyPr>
          <a:lstStyle/>
          <a:p>
            <a:r>
              <a:rPr lang="en-CA" sz="3200"/>
              <a:t>Solve: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057787" y="261642"/>
          <a:ext cx="22225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22280" imgH="660240" progId="Equation.DSMT4">
                  <p:embed/>
                </p:oleObj>
              </mc:Choice>
              <mc:Fallback>
                <p:oleObj name="Equation" r:id="rId4" imgW="2222280" imgH="66024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787" y="261642"/>
                        <a:ext cx="22225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2063552" y="925860"/>
          <a:ext cx="2159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920" imgH="431640" progId="Equation.DSMT4">
                  <p:embed/>
                </p:oleObj>
              </mc:Choice>
              <mc:Fallback>
                <p:oleObj name="Equation" r:id="rId6" imgW="2158920" imgH="43164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552" y="925860"/>
                        <a:ext cx="2159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7156524" y="620688"/>
          <a:ext cx="2755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55800" imgH="558720" progId="Equation.DSMT4">
                  <p:embed/>
                </p:oleObj>
              </mc:Choice>
              <mc:Fallback>
                <p:oleObj name="Equation" r:id="rId8" imgW="2755800" imgH="55872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6524" y="620688"/>
                        <a:ext cx="27559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2039392" y="1501924"/>
          <a:ext cx="2184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84120" imgH="431640" progId="Equation.DSMT4">
                  <p:embed/>
                </p:oleObj>
              </mc:Choice>
              <mc:Fallback>
                <p:oleObj name="Equation" r:id="rId10" imgW="2184120" imgH="43164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9392" y="1501924"/>
                        <a:ext cx="2184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1772940" y="2192660"/>
          <a:ext cx="2882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882880" imgH="533160" progId="Equation.DSMT4">
                  <p:embed/>
                </p:oleObj>
              </mc:Choice>
              <mc:Fallback>
                <p:oleObj name="Equation" r:id="rId12" imgW="2882880" imgH="53316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2940" y="2192660"/>
                        <a:ext cx="2882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1919536" y="2942084"/>
          <a:ext cx="838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38080" imgH="342720" progId="Equation.DSMT4">
                  <p:embed/>
                </p:oleObj>
              </mc:Choice>
              <mc:Fallback>
                <p:oleObj name="Equation" r:id="rId14" imgW="838080" imgH="34272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536" y="2942084"/>
                        <a:ext cx="8382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3076848" y="2942084"/>
          <a:ext cx="1651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50960" imgH="342720" progId="Equation.DSMT4">
                  <p:embed/>
                </p:oleObj>
              </mc:Choice>
              <mc:Fallback>
                <p:oleObj name="Equation" r:id="rId16" imgW="1650960" imgH="34272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6848" y="2942084"/>
                        <a:ext cx="16510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164784" y="1269008"/>
          <a:ext cx="2387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387520" imgH="431640" progId="Equation.DSMT4">
                  <p:embed/>
                </p:oleObj>
              </mc:Choice>
              <mc:Fallback>
                <p:oleObj name="Equation" r:id="rId18" imgW="2387520" imgH="43164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784" y="1269008"/>
                        <a:ext cx="2387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104112" y="1844824"/>
          <a:ext cx="1625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625400" imgH="431640" progId="Equation.DSMT4">
                  <p:embed/>
                </p:oleObj>
              </mc:Choice>
              <mc:Fallback>
                <p:oleObj name="Equation" r:id="rId20" imgW="1625400" imgH="43164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4112" y="1844824"/>
                        <a:ext cx="1625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6745188" y="2463552"/>
          <a:ext cx="1943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942920" imgH="533160" progId="Equation.DSMT4">
                  <p:embed/>
                </p:oleObj>
              </mc:Choice>
              <mc:Fallback>
                <p:oleObj name="Equation" r:id="rId22" imgW="1942920" imgH="53316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5188" y="2463552"/>
                        <a:ext cx="1943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6816080" y="3212976"/>
          <a:ext cx="1346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46040" imgH="342720" progId="Equation.DSMT4">
                  <p:embed/>
                </p:oleObj>
              </mc:Choice>
              <mc:Fallback>
                <p:oleObj name="Equation" r:id="rId24" imgW="1346040" imgH="342720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6080" y="3212976"/>
                        <a:ext cx="13462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8714308" y="3230116"/>
          <a:ext cx="1054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54080" imgH="342720" progId="Equation.DSMT4">
                  <p:embed/>
                </p:oleObj>
              </mc:Choice>
              <mc:Fallback>
                <p:oleObj name="Equation" r:id="rId26" imgW="1054080" imgH="342720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4308" y="3230116"/>
                        <a:ext cx="10541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DD143A96-1248-48DA-A7A6-B5742A1803C2}"/>
              </a:ext>
            </a:extLst>
          </p:cNvPr>
          <p:cNvSpPr txBox="1"/>
          <p:nvPr/>
        </p:nvSpPr>
        <p:spPr>
          <a:xfrm>
            <a:off x="2207568" y="3356993"/>
            <a:ext cx="1143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/>
              <a:t>Check:</a:t>
            </a:r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E3329471-FDF2-4ADF-9135-7A38F030A1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64519"/>
              </p:ext>
            </p:extLst>
          </p:nvPr>
        </p:nvGraphicFramePr>
        <p:xfrm>
          <a:off x="2122388" y="3789363"/>
          <a:ext cx="1957388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831760" imgH="761760" progId="Equation.DSMT4">
                  <p:embed/>
                </p:oleObj>
              </mc:Choice>
              <mc:Fallback>
                <p:oleObj name="Equation" r:id="rId28" imgW="2831760" imgH="76176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E3329471-FDF2-4ADF-9135-7A38F030A1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2388" y="3789363"/>
                        <a:ext cx="1957388" cy="5270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5">
            <a:extLst>
              <a:ext uri="{FF2B5EF4-FFF2-40B4-BE49-F238E27FC236}">
                <a16:creationId xmlns:a16="http://schemas.microsoft.com/office/drawing/2014/main" id="{600BCD61-EE48-43CE-AA36-B2ABB5E6C1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3493193"/>
              </p:ext>
            </p:extLst>
          </p:nvPr>
        </p:nvGraphicFramePr>
        <p:xfrm>
          <a:off x="2783632" y="4405314"/>
          <a:ext cx="7620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952200" imgH="533160" progId="Equation.DSMT4">
                  <p:embed/>
                </p:oleObj>
              </mc:Choice>
              <mc:Fallback>
                <p:oleObj name="Equation" r:id="rId30" imgW="952200" imgH="533160" progId="Equation.DSMT4">
                  <p:embed/>
                  <p:pic>
                    <p:nvPicPr>
                      <p:cNvPr id="31" name="Object 15">
                        <a:extLst>
                          <a:ext uri="{FF2B5EF4-FFF2-40B4-BE49-F238E27FC236}">
                            <a16:creationId xmlns:a16="http://schemas.microsoft.com/office/drawing/2014/main" id="{600BCD61-EE48-43CE-AA36-B2ABB5E6C1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3632" y="4405314"/>
                        <a:ext cx="762000" cy="4286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5">
            <a:extLst>
              <a:ext uri="{FF2B5EF4-FFF2-40B4-BE49-F238E27FC236}">
                <a16:creationId xmlns:a16="http://schemas.microsoft.com/office/drawing/2014/main" id="{C6DF506E-2AAB-4D3C-B99C-B3679D8D0F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6984476"/>
              </p:ext>
            </p:extLst>
          </p:nvPr>
        </p:nvGraphicFramePr>
        <p:xfrm>
          <a:off x="2130004" y="5157788"/>
          <a:ext cx="2309813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340080" imgH="761760" progId="Equation.DSMT4">
                  <p:embed/>
                </p:oleObj>
              </mc:Choice>
              <mc:Fallback>
                <p:oleObj name="Equation" r:id="rId32" imgW="3340080" imgH="761760" progId="Equation.DSMT4">
                  <p:embed/>
                  <p:pic>
                    <p:nvPicPr>
                      <p:cNvPr id="32" name="Object 15">
                        <a:extLst>
                          <a:ext uri="{FF2B5EF4-FFF2-40B4-BE49-F238E27FC236}">
                            <a16:creationId xmlns:a16="http://schemas.microsoft.com/office/drawing/2014/main" id="{C6DF506E-2AAB-4D3C-B99C-B3679D8D0F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0004" y="5157788"/>
                        <a:ext cx="2309813" cy="5270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5">
            <a:extLst>
              <a:ext uri="{FF2B5EF4-FFF2-40B4-BE49-F238E27FC236}">
                <a16:creationId xmlns:a16="http://schemas.microsoft.com/office/drawing/2014/main" id="{E9C21A47-D47A-42DF-AC8F-11BFFA1949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525369"/>
              </p:ext>
            </p:extLst>
          </p:nvPr>
        </p:nvGraphicFramePr>
        <p:xfrm>
          <a:off x="2549750" y="5795964"/>
          <a:ext cx="116998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460160" imgH="533160" progId="Equation.DSMT4">
                  <p:embed/>
                </p:oleObj>
              </mc:Choice>
              <mc:Fallback>
                <p:oleObj name="Equation" r:id="rId34" imgW="1460160" imgH="533160" progId="Equation.DSMT4">
                  <p:embed/>
                  <p:pic>
                    <p:nvPicPr>
                      <p:cNvPr id="33" name="Object 15">
                        <a:extLst>
                          <a:ext uri="{FF2B5EF4-FFF2-40B4-BE49-F238E27FC236}">
                            <a16:creationId xmlns:a16="http://schemas.microsoft.com/office/drawing/2014/main" id="{E9C21A47-D47A-42DF-AC8F-11BFFA1949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750" y="5795964"/>
                        <a:ext cx="1169987" cy="4286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5">
            <a:extLst>
              <a:ext uri="{FF2B5EF4-FFF2-40B4-BE49-F238E27FC236}">
                <a16:creationId xmlns:a16="http://schemas.microsoft.com/office/drawing/2014/main" id="{EBE0E266-8B5F-4B06-B34E-38569CD4A9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3900230"/>
              </p:ext>
            </p:extLst>
          </p:nvPr>
        </p:nvGraphicFramePr>
        <p:xfrm>
          <a:off x="3048224" y="6335714"/>
          <a:ext cx="6715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838080" imgH="533160" progId="Equation.DSMT4">
                  <p:embed/>
                </p:oleObj>
              </mc:Choice>
              <mc:Fallback>
                <p:oleObj name="Equation" r:id="rId36" imgW="838080" imgH="533160" progId="Equation.DSMT4">
                  <p:embed/>
                  <p:pic>
                    <p:nvPicPr>
                      <p:cNvPr id="34" name="Object 15">
                        <a:extLst>
                          <a:ext uri="{FF2B5EF4-FFF2-40B4-BE49-F238E27FC236}">
                            <a16:creationId xmlns:a16="http://schemas.microsoft.com/office/drawing/2014/main" id="{EBE0E266-8B5F-4B06-B34E-38569CD4A9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224" y="6335714"/>
                        <a:ext cx="671512" cy="4286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5">
            <a:extLst>
              <a:ext uri="{FF2B5EF4-FFF2-40B4-BE49-F238E27FC236}">
                <a16:creationId xmlns:a16="http://schemas.microsoft.com/office/drawing/2014/main" id="{99296C10-9D45-4E91-9B6C-FBFB7C6113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2891642"/>
              </p:ext>
            </p:extLst>
          </p:nvPr>
        </p:nvGraphicFramePr>
        <p:xfrm>
          <a:off x="8184233" y="3716338"/>
          <a:ext cx="1985963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869920" imgH="761760" progId="Equation.DSMT4">
                  <p:embed/>
                </p:oleObj>
              </mc:Choice>
              <mc:Fallback>
                <p:oleObj name="Equation" r:id="rId38" imgW="2869920" imgH="761760" progId="Equation.DSMT4">
                  <p:embed/>
                  <p:pic>
                    <p:nvPicPr>
                      <p:cNvPr id="35" name="Object 15">
                        <a:extLst>
                          <a:ext uri="{FF2B5EF4-FFF2-40B4-BE49-F238E27FC236}">
                            <a16:creationId xmlns:a16="http://schemas.microsoft.com/office/drawing/2014/main" id="{99296C10-9D45-4E91-9B6C-FBFB7C6113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4233" y="3716338"/>
                        <a:ext cx="1985963" cy="5270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5">
            <a:extLst>
              <a:ext uri="{FF2B5EF4-FFF2-40B4-BE49-F238E27FC236}">
                <a16:creationId xmlns:a16="http://schemas.microsoft.com/office/drawing/2014/main" id="{FBDCDCD0-93A8-484A-B161-141AE8E310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9883511"/>
              </p:ext>
            </p:extLst>
          </p:nvPr>
        </p:nvGraphicFramePr>
        <p:xfrm>
          <a:off x="8755063" y="4333876"/>
          <a:ext cx="9255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155600" imgH="533160" progId="Equation.DSMT4">
                  <p:embed/>
                </p:oleObj>
              </mc:Choice>
              <mc:Fallback>
                <p:oleObj name="Equation" r:id="rId40" imgW="1155600" imgH="533160" progId="Equation.DSMT4">
                  <p:embed/>
                  <p:pic>
                    <p:nvPicPr>
                      <p:cNvPr id="36" name="Object 15">
                        <a:extLst>
                          <a:ext uri="{FF2B5EF4-FFF2-40B4-BE49-F238E27FC236}">
                            <a16:creationId xmlns:a16="http://schemas.microsoft.com/office/drawing/2014/main" id="{FBDCDCD0-93A8-484A-B161-141AE8E310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55063" y="4333876"/>
                        <a:ext cx="925512" cy="4286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5">
            <a:extLst>
              <a:ext uri="{FF2B5EF4-FFF2-40B4-BE49-F238E27FC236}">
                <a16:creationId xmlns:a16="http://schemas.microsoft.com/office/drawing/2014/main" id="{17109D3A-5FF2-4ED0-BB73-BCD3BC8E2B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750724"/>
              </p:ext>
            </p:extLst>
          </p:nvPr>
        </p:nvGraphicFramePr>
        <p:xfrm>
          <a:off x="9120337" y="4882556"/>
          <a:ext cx="631825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787320" imgH="342720" progId="Equation.DSMT4">
                  <p:embed/>
                </p:oleObj>
              </mc:Choice>
              <mc:Fallback>
                <p:oleObj name="Equation" r:id="rId42" imgW="787320" imgH="342720" progId="Equation.DSMT4">
                  <p:embed/>
                  <p:pic>
                    <p:nvPicPr>
                      <p:cNvPr id="37" name="Object 15">
                        <a:extLst>
                          <a:ext uri="{FF2B5EF4-FFF2-40B4-BE49-F238E27FC236}">
                            <a16:creationId xmlns:a16="http://schemas.microsoft.com/office/drawing/2014/main" id="{17109D3A-5FF2-4ED0-BB73-BCD3BC8E2B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0337" y="4882556"/>
                        <a:ext cx="631825" cy="2746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15">
            <a:extLst>
              <a:ext uri="{FF2B5EF4-FFF2-40B4-BE49-F238E27FC236}">
                <a16:creationId xmlns:a16="http://schemas.microsoft.com/office/drawing/2014/main" id="{FBFF39CA-48C3-4EFF-BD38-B55B0178EA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7939042"/>
              </p:ext>
            </p:extLst>
          </p:nvPr>
        </p:nvGraphicFramePr>
        <p:xfrm>
          <a:off x="6321425" y="5210175"/>
          <a:ext cx="226695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3276360" imgH="761760" progId="Equation.DSMT4">
                  <p:embed/>
                </p:oleObj>
              </mc:Choice>
              <mc:Fallback>
                <p:oleObj name="Equation" r:id="rId44" imgW="3276360" imgH="761760" progId="Equation.DSMT4">
                  <p:embed/>
                  <p:pic>
                    <p:nvPicPr>
                      <p:cNvPr id="38" name="Object 15">
                        <a:extLst>
                          <a:ext uri="{FF2B5EF4-FFF2-40B4-BE49-F238E27FC236}">
                            <a16:creationId xmlns:a16="http://schemas.microsoft.com/office/drawing/2014/main" id="{FBFF39CA-48C3-4EFF-BD38-B55B0178EA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1425" y="5210175"/>
                        <a:ext cx="2266950" cy="5270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5">
            <a:extLst>
              <a:ext uri="{FF2B5EF4-FFF2-40B4-BE49-F238E27FC236}">
                <a16:creationId xmlns:a16="http://schemas.microsoft.com/office/drawing/2014/main" id="{F27F91E4-A6B0-4F2B-A7BC-0B9311C23E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682533"/>
              </p:ext>
            </p:extLst>
          </p:nvPr>
        </p:nvGraphicFramePr>
        <p:xfrm>
          <a:off x="7142164" y="5826126"/>
          <a:ext cx="116998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460160" imgH="533160" progId="Equation.DSMT4">
                  <p:embed/>
                </p:oleObj>
              </mc:Choice>
              <mc:Fallback>
                <p:oleObj name="Equation" r:id="rId46" imgW="1460160" imgH="533160" progId="Equation.DSMT4">
                  <p:embed/>
                  <p:pic>
                    <p:nvPicPr>
                      <p:cNvPr id="39" name="Object 15">
                        <a:extLst>
                          <a:ext uri="{FF2B5EF4-FFF2-40B4-BE49-F238E27FC236}">
                            <a16:creationId xmlns:a16="http://schemas.microsoft.com/office/drawing/2014/main" id="{F27F91E4-A6B0-4F2B-A7BC-0B9311C23E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2164" y="5826126"/>
                        <a:ext cx="1169987" cy="4286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5">
            <a:extLst>
              <a:ext uri="{FF2B5EF4-FFF2-40B4-BE49-F238E27FC236}">
                <a16:creationId xmlns:a16="http://schemas.microsoft.com/office/drawing/2014/main" id="{52614A5A-2EDF-4430-BB08-D1E974B747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3689464"/>
              </p:ext>
            </p:extLst>
          </p:nvPr>
        </p:nvGraphicFramePr>
        <p:xfrm>
          <a:off x="7320136" y="6384926"/>
          <a:ext cx="96678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206360" imgH="533160" progId="Equation.DSMT4">
                  <p:embed/>
                </p:oleObj>
              </mc:Choice>
              <mc:Fallback>
                <p:oleObj name="Equation" r:id="rId48" imgW="1206360" imgH="533160" progId="Equation.DSMT4">
                  <p:embed/>
                  <p:pic>
                    <p:nvPicPr>
                      <p:cNvPr id="40" name="Object 15">
                        <a:extLst>
                          <a:ext uri="{FF2B5EF4-FFF2-40B4-BE49-F238E27FC236}">
                            <a16:creationId xmlns:a16="http://schemas.microsoft.com/office/drawing/2014/main" id="{52614A5A-2EDF-4430-BB08-D1E974B747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0136" y="6384926"/>
                        <a:ext cx="966788" cy="4286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318095"/>
            <a:ext cx="7772400" cy="568591"/>
          </a:xfrm>
        </p:spPr>
        <p:txBody>
          <a:bodyPr>
            <a:normAutofit fontScale="90000"/>
          </a:bodyPr>
          <a:lstStyle/>
          <a:p>
            <a:r>
              <a:rPr lang="en-CA" sz="3200"/>
              <a:t>Solve: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765840" y="392336"/>
          <a:ext cx="26924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92080" imgH="660240" progId="Equation.DSMT4">
                  <p:embed/>
                </p:oleObj>
              </mc:Choice>
              <mc:Fallback>
                <p:oleObj name="Equation" r:id="rId4" imgW="2692080" imgH="66024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5840" y="392336"/>
                        <a:ext cx="26924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082800" y="1458913"/>
          <a:ext cx="2565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65360" imgH="431640" progId="Equation.DSMT4">
                  <p:embed/>
                </p:oleObj>
              </mc:Choice>
              <mc:Fallback>
                <p:oleObj name="Equation" r:id="rId6" imgW="2565360" imgH="431640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1458913"/>
                        <a:ext cx="2565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074573" y="2012950"/>
          <a:ext cx="2552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52400" imgH="431640" progId="Equation.DSMT4">
                  <p:embed/>
                </p:oleObj>
              </mc:Choice>
              <mc:Fallback>
                <p:oleObj name="Equation" r:id="rId8" imgW="2552400" imgH="43164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573" y="2012950"/>
                        <a:ext cx="2552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068228" y="2535975"/>
          <a:ext cx="2870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69920" imgH="660240" progId="Equation.DSMT4">
                  <p:embed/>
                </p:oleObj>
              </mc:Choice>
              <mc:Fallback>
                <p:oleObj name="Equation" r:id="rId10" imgW="2869920" imgH="660240" progId="Equation.DSMT4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8228" y="2535975"/>
                        <a:ext cx="28702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074145" y="3292475"/>
          <a:ext cx="2971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71800" imgH="558720" progId="Equation.DSMT4">
                  <p:embed/>
                </p:oleObj>
              </mc:Choice>
              <mc:Fallback>
                <p:oleObj name="Equation" r:id="rId12" imgW="2971800" imgH="55872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145" y="3292475"/>
                        <a:ext cx="29718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448790" y="4007155"/>
          <a:ext cx="2362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361960" imgH="431640" progId="Equation.DSMT4">
                  <p:embed/>
                </p:oleObj>
              </mc:Choice>
              <mc:Fallback>
                <p:oleObj name="Equation" r:id="rId14" imgW="2361960" imgH="431640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8790" y="4007155"/>
                        <a:ext cx="23622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5884863" y="1344613"/>
          <a:ext cx="31369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136680" imgH="660240" progId="Equation.DSMT4">
                  <p:embed/>
                </p:oleObj>
              </mc:Choice>
              <mc:Fallback>
                <p:oleObj name="Equation" r:id="rId16" imgW="3136680" imgH="660240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4863" y="1344613"/>
                        <a:ext cx="31369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896835" y="2068528"/>
          <a:ext cx="2781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781000" imgH="431640" progId="Equation.DSMT4">
                  <p:embed/>
                </p:oleObj>
              </mc:Choice>
              <mc:Fallback>
                <p:oleObj name="Equation" r:id="rId18" imgW="2781000" imgH="431640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6835" y="2068528"/>
                        <a:ext cx="27813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5944760" y="2632945"/>
          <a:ext cx="3048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047760" imgH="660240" progId="Equation.DSMT4">
                  <p:embed/>
                </p:oleObj>
              </mc:Choice>
              <mc:Fallback>
                <p:oleObj name="Equation" r:id="rId20" imgW="3047760" imgH="660240" progId="Equation.DSMT4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4760" y="2632945"/>
                        <a:ext cx="30480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5942303" y="3335643"/>
          <a:ext cx="3136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136680" imgH="558720" progId="Equation.DSMT4">
                  <p:embed/>
                </p:oleObj>
              </mc:Choice>
              <mc:Fallback>
                <p:oleObj name="Equation" r:id="rId22" imgW="3136680" imgH="558720" progId="Equation.DSMT4">
                  <p:embed/>
                  <p:pic>
                    <p:nvPicPr>
                      <p:cNvPr id="20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2303" y="3335643"/>
                        <a:ext cx="31369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7046328" y="4011338"/>
          <a:ext cx="762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61760" imgH="342720" progId="Equation.DSMT4">
                  <p:embed/>
                </p:oleObj>
              </mc:Choice>
              <mc:Fallback>
                <p:oleObj name="Equation" r:id="rId24" imgW="761760" imgH="342720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6328" y="4011338"/>
                        <a:ext cx="7620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46E1AB0-9935-4947-A7B8-472595D8A165}"/>
              </a:ext>
            </a:extLst>
          </p:cNvPr>
          <p:cNvSpPr txBox="1">
            <a:spLocks/>
          </p:cNvSpPr>
          <p:nvPr/>
        </p:nvSpPr>
        <p:spPr>
          <a:xfrm>
            <a:off x="495099" y="274638"/>
            <a:ext cx="11348033" cy="984328"/>
          </a:xfrm>
          <a:prstGeom prst="rect">
            <a:avLst/>
          </a:prstGeom>
        </p:spPr>
        <p:txBody>
          <a:bodyPr vert="horz"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dirty="0"/>
              <a:t>Q2: For what values of “K” will the solution have an extraneous root? </a:t>
            </a:r>
          </a:p>
        </p:txBody>
      </p:sp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68308FEF-04E7-4561-A03D-C148CDD5C1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5995401"/>
              </p:ext>
            </p:extLst>
          </p:nvPr>
        </p:nvGraphicFramePr>
        <p:xfrm>
          <a:off x="999589" y="1337062"/>
          <a:ext cx="3276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76360" imgH="558720" progId="Equation.DSMT4">
                  <p:embed/>
                </p:oleObj>
              </mc:Choice>
              <mc:Fallback>
                <p:oleObj name="Equation" r:id="rId4" imgW="3276360" imgH="558720" progId="Equation.DSMT4">
                  <p:embed/>
                  <p:pic>
                    <p:nvPicPr>
                      <p:cNvPr id="4" name="Object 6">
                        <a:extLst>
                          <a:ext uri="{FF2B5EF4-FFF2-40B4-BE49-F238E27FC236}">
                            <a16:creationId xmlns:a16="http://schemas.microsoft.com/office/drawing/2014/main" id="{68308FEF-04E7-4561-A03D-C148CDD5C1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9589" y="1337062"/>
                        <a:ext cx="32766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0767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873" y="286605"/>
            <a:ext cx="9211887" cy="684946"/>
          </a:xfrm>
        </p:spPr>
        <p:txBody>
          <a:bodyPr>
            <a:normAutofit/>
          </a:bodyPr>
          <a:lstStyle/>
          <a:p>
            <a:r>
              <a:rPr lang="en-CA" dirty="0"/>
              <a:t>I) What is an Absolute Value?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2252" y="1004251"/>
            <a:ext cx="11464636" cy="804598"/>
          </a:xfrm>
        </p:spPr>
        <p:txBody>
          <a:bodyPr>
            <a:normAutofit/>
          </a:bodyPr>
          <a:lstStyle/>
          <a:p>
            <a:r>
              <a:rPr lang="en-CA"/>
              <a:t>The Absolute value notation is defined as the distance of any value from zero</a:t>
            </a:r>
          </a:p>
        </p:txBody>
      </p:sp>
      <p:pic>
        <p:nvPicPr>
          <p:cNvPr id="4" name="Picture 26"/>
          <p:cNvPicPr>
            <a:picLocks noChangeAspect="1" noChangeArrowheads="1"/>
          </p:cNvPicPr>
          <p:nvPr/>
        </p:nvPicPr>
        <p:blipFill>
          <a:blip r:embed="rId4" cstate="print">
            <a:lum bright="-18000" contrast="30000"/>
          </a:blip>
          <a:srcRect/>
          <a:stretch>
            <a:fillRect/>
          </a:stretch>
        </p:blipFill>
        <p:spPr bwMode="auto">
          <a:xfrm>
            <a:off x="1730128" y="1887203"/>
            <a:ext cx="8731743" cy="1205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Up Arrow 4"/>
          <p:cNvSpPr/>
          <p:nvPr/>
        </p:nvSpPr>
        <p:spPr>
          <a:xfrm>
            <a:off x="7902555" y="2802679"/>
            <a:ext cx="492918" cy="6286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Oval 5"/>
          <p:cNvSpPr/>
          <p:nvPr/>
        </p:nvSpPr>
        <p:spPr bwMode="auto">
          <a:xfrm>
            <a:off x="8072275" y="2236393"/>
            <a:ext cx="137160" cy="137160"/>
          </a:xfrm>
          <a:prstGeom prst="ellips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CA">
              <a:latin typeface="Times New Roman" pitchFamily="18" charset="0"/>
            </a:endParaRPr>
          </a:p>
        </p:txBody>
      </p:sp>
      <p:sp>
        <p:nvSpPr>
          <p:cNvPr id="7" name="Up Arrow 6"/>
          <p:cNvSpPr/>
          <p:nvPr/>
        </p:nvSpPr>
        <p:spPr>
          <a:xfrm>
            <a:off x="3911580" y="2816967"/>
            <a:ext cx="492918" cy="6286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Oval 7"/>
          <p:cNvSpPr/>
          <p:nvPr/>
        </p:nvSpPr>
        <p:spPr bwMode="auto">
          <a:xfrm>
            <a:off x="4081300" y="2250681"/>
            <a:ext cx="137160" cy="137160"/>
          </a:xfrm>
          <a:prstGeom prst="ellips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CA">
              <a:latin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278335"/>
              </p:ext>
            </p:extLst>
          </p:nvPr>
        </p:nvGraphicFramePr>
        <p:xfrm>
          <a:off x="7943131" y="1518561"/>
          <a:ext cx="446881" cy="6256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20" imgH="177480" progId="Equation.DSMT4">
                  <p:embed/>
                </p:oleObj>
              </mc:Choice>
              <mc:Fallback>
                <p:oleObj name="Equation" r:id="rId5" imgW="12672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3131" y="1518561"/>
                        <a:ext cx="446881" cy="6256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6829832"/>
              </p:ext>
            </p:extLst>
          </p:nvPr>
        </p:nvGraphicFramePr>
        <p:xfrm>
          <a:off x="7804920" y="1468552"/>
          <a:ext cx="757238" cy="769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5640" imgH="253800" progId="Equation.DSMT4">
                  <p:embed/>
                </p:oleObj>
              </mc:Choice>
              <mc:Fallback>
                <p:oleObj name="Equation" r:id="rId7" imgW="215640" imgH="25380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4920" y="1468552"/>
                        <a:ext cx="757238" cy="7697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220587"/>
              </p:ext>
            </p:extLst>
          </p:nvPr>
        </p:nvGraphicFramePr>
        <p:xfrm>
          <a:off x="3836174" y="1632258"/>
          <a:ext cx="618332" cy="540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3040" imgH="177480" progId="Equation.DSMT4">
                  <p:embed/>
                </p:oleObj>
              </mc:Choice>
              <mc:Fallback>
                <p:oleObj name="Equation" r:id="rId9" imgW="203040" imgH="1774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6174" y="1632258"/>
                        <a:ext cx="618332" cy="5401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0434870"/>
              </p:ext>
            </p:extLst>
          </p:nvPr>
        </p:nvGraphicFramePr>
        <p:xfrm>
          <a:off x="3771878" y="1523777"/>
          <a:ext cx="757238" cy="769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640" imgH="253800" progId="Equation.DSMT4">
                  <p:embed/>
                </p:oleObj>
              </mc:Choice>
              <mc:Fallback>
                <p:oleObj name="Equation" r:id="rId11" imgW="215640" imgH="25380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878" y="1523777"/>
                        <a:ext cx="757238" cy="7697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>
            <a:off x="1845469" y="171450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Up Arrow 16"/>
          <p:cNvSpPr/>
          <p:nvPr/>
        </p:nvSpPr>
        <p:spPr>
          <a:xfrm rot="5400000">
            <a:off x="6793443" y="1228834"/>
            <a:ext cx="492918" cy="2180857"/>
          </a:xfrm>
          <a:prstGeom prst="upArrow">
            <a:avLst/>
          </a:prstGeom>
          <a:solidFill>
            <a:srgbClr val="92D050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Up Arrow 17"/>
          <p:cNvSpPr/>
          <p:nvPr/>
        </p:nvSpPr>
        <p:spPr>
          <a:xfrm rot="16200000">
            <a:off x="4797957" y="1414203"/>
            <a:ext cx="492918" cy="1810116"/>
          </a:xfrm>
          <a:prstGeom prst="upArrow">
            <a:avLst/>
          </a:prstGeom>
          <a:solidFill>
            <a:srgbClr val="FF0000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515644" y="4091817"/>
            <a:ext cx="8279606" cy="80459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/>
              <a:t>Evaluate the following: 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4488327"/>
              </p:ext>
            </p:extLst>
          </p:nvPr>
        </p:nvGraphicFramePr>
        <p:xfrm>
          <a:off x="475839" y="4609796"/>
          <a:ext cx="15478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95000" imgH="253800" progId="Equation.DSMT4">
                  <p:embed/>
                </p:oleObj>
              </mc:Choice>
              <mc:Fallback>
                <p:oleObj name="Equation" r:id="rId13" imgW="495000" imgH="25380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839" y="4609796"/>
                        <a:ext cx="1547813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9552989"/>
              </p:ext>
            </p:extLst>
          </p:nvPr>
        </p:nvGraphicFramePr>
        <p:xfrm>
          <a:off x="4383667" y="4601326"/>
          <a:ext cx="14255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57200" imgH="253800" progId="Equation.DSMT4">
                  <p:embed/>
                </p:oleObj>
              </mc:Choice>
              <mc:Fallback>
                <p:oleObj name="Equation" r:id="rId15" imgW="457200" imgH="25380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3667" y="4601326"/>
                        <a:ext cx="142557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8811945"/>
              </p:ext>
            </p:extLst>
          </p:nvPr>
        </p:nvGraphicFramePr>
        <p:xfrm>
          <a:off x="8072275" y="4554308"/>
          <a:ext cx="2182812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98400" imgH="253800" progId="Equation.DSMT4">
                  <p:embed/>
                </p:oleObj>
              </mc:Choice>
              <mc:Fallback>
                <p:oleObj name="Equation" r:id="rId17" imgW="698400" imgH="25380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2275" y="4554308"/>
                        <a:ext cx="2182812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74136"/>
              </p:ext>
            </p:extLst>
          </p:nvPr>
        </p:nvGraphicFramePr>
        <p:xfrm>
          <a:off x="475839" y="5803206"/>
          <a:ext cx="19018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09480" imgH="253800" progId="Equation.DSMT4">
                  <p:embed/>
                </p:oleObj>
              </mc:Choice>
              <mc:Fallback>
                <p:oleObj name="Equation" r:id="rId19" imgW="609480" imgH="25380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839" y="5803206"/>
                        <a:ext cx="19018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858709"/>
              </p:ext>
            </p:extLst>
          </p:nvPr>
        </p:nvGraphicFramePr>
        <p:xfrm>
          <a:off x="8490669" y="1588134"/>
          <a:ext cx="712788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03040" imgH="177480" progId="Equation.DSMT4">
                  <p:embed/>
                </p:oleObj>
              </mc:Choice>
              <mc:Fallback>
                <p:oleObj name="Equation" r:id="rId21" imgW="203040" imgH="1774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0669" y="1588134"/>
                        <a:ext cx="712788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9731639"/>
              </p:ext>
            </p:extLst>
          </p:nvPr>
        </p:nvGraphicFramePr>
        <p:xfrm>
          <a:off x="4456837" y="1682291"/>
          <a:ext cx="846137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41200" imgH="164880" progId="Equation.DSMT4">
                  <p:embed/>
                </p:oleObj>
              </mc:Choice>
              <mc:Fallback>
                <p:oleObj name="Equation" r:id="rId23" imgW="241200" imgH="1648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837" y="1682291"/>
                        <a:ext cx="846137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Content Placeholder 2"/>
          <p:cNvSpPr txBox="1">
            <a:spLocks/>
          </p:cNvSpPr>
          <p:nvPr/>
        </p:nvSpPr>
        <p:spPr>
          <a:xfrm>
            <a:off x="182252" y="3297588"/>
            <a:ext cx="11155680" cy="80459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CA" sz="2400" dirty="0"/>
              <a:t>The Absolute value of a positive number stays positive, but the ABS of a negative number becomes positive</a:t>
            </a: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0704336"/>
              </p:ext>
            </p:extLst>
          </p:nvPr>
        </p:nvGraphicFramePr>
        <p:xfrm>
          <a:off x="2101264" y="4667776"/>
          <a:ext cx="99218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17160" imgH="177480" progId="Equation.DSMT4">
                  <p:embed/>
                </p:oleObj>
              </mc:Choice>
              <mc:Fallback>
                <p:oleObj name="Equation" r:id="rId25" imgW="317160" imgH="17748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264" y="4667776"/>
                        <a:ext cx="992188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3258310"/>
              </p:ext>
            </p:extLst>
          </p:nvPr>
        </p:nvGraphicFramePr>
        <p:xfrm>
          <a:off x="5789872" y="4675937"/>
          <a:ext cx="99218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17160" imgH="177480" progId="Equation.DSMT4">
                  <p:embed/>
                </p:oleObj>
              </mc:Choice>
              <mc:Fallback>
                <p:oleObj name="Equation" r:id="rId27" imgW="317160" imgH="17748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9872" y="4675937"/>
                        <a:ext cx="992188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6233819"/>
              </p:ext>
            </p:extLst>
          </p:nvPr>
        </p:nvGraphicFramePr>
        <p:xfrm>
          <a:off x="10255087" y="4627890"/>
          <a:ext cx="12303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93480" imgH="177480" progId="Equation.DSMT4">
                  <p:embed/>
                </p:oleObj>
              </mc:Choice>
              <mc:Fallback>
                <p:oleObj name="Equation" r:id="rId29" imgW="393480" imgH="17748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5087" y="4627890"/>
                        <a:ext cx="1230313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444181"/>
              </p:ext>
            </p:extLst>
          </p:nvPr>
        </p:nvGraphicFramePr>
        <p:xfrm>
          <a:off x="2322277" y="5913959"/>
          <a:ext cx="12700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06080" imgH="177480" progId="Equation.DSMT4">
                  <p:embed/>
                </p:oleObj>
              </mc:Choice>
              <mc:Fallback>
                <p:oleObj name="Equation" r:id="rId31" imgW="406080" imgH="177480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2277" y="5913959"/>
                        <a:ext cx="127000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8191D609-2A38-450C-A37A-F85E223528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8719835"/>
              </p:ext>
            </p:extLst>
          </p:nvPr>
        </p:nvGraphicFramePr>
        <p:xfrm>
          <a:off x="4270375" y="5803900"/>
          <a:ext cx="2336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749160" imgH="253800" progId="Equation.DSMT4">
                  <p:embed/>
                </p:oleObj>
              </mc:Choice>
              <mc:Fallback>
                <p:oleObj name="Equation" r:id="rId33" imgW="749160" imgH="25380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8191D609-2A38-450C-A37A-F85E223528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0375" y="5803900"/>
                        <a:ext cx="23368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D0B500F1-904F-4794-BBF6-7C1F8D53AA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671956"/>
              </p:ext>
            </p:extLst>
          </p:nvPr>
        </p:nvGraphicFramePr>
        <p:xfrm>
          <a:off x="6534920" y="5913959"/>
          <a:ext cx="127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06080" imgH="164880" progId="Equation.DSMT4">
                  <p:embed/>
                </p:oleObj>
              </mc:Choice>
              <mc:Fallback>
                <p:oleObj name="Equation" r:id="rId35" imgW="406080" imgH="16488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D0B500F1-904F-4794-BBF6-7C1F8D53AA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4920" y="5913959"/>
                        <a:ext cx="1270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847486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7" grpId="0" animBg="1"/>
      <p:bldP spid="7" grpId="1" animBg="1"/>
      <p:bldP spid="8" grpId="0" animBg="1"/>
      <p:bldP spid="17" grpId="0" animBg="1"/>
      <p:bldP spid="18" grpId="0" animBg="1"/>
      <p:bldP spid="19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694" y="158668"/>
            <a:ext cx="8936182" cy="667897"/>
          </a:xfrm>
        </p:spPr>
        <p:txBody>
          <a:bodyPr>
            <a:normAutofit fontScale="90000"/>
          </a:bodyPr>
          <a:lstStyle/>
          <a:p>
            <a:r>
              <a:rPr lang="en-CA" dirty="0"/>
              <a:t>II) Definition of an absolute Value function: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44694" y="910883"/>
            <a:ext cx="9908561" cy="791308"/>
          </a:xfrm>
        </p:spPr>
        <p:txBody>
          <a:bodyPr>
            <a:normAutofit lnSpcReduction="10000"/>
          </a:bodyPr>
          <a:lstStyle/>
          <a:p>
            <a:r>
              <a:rPr lang="en-CA" dirty="0"/>
              <a:t>There are two ways to define what an absolute value function is in senior math courses: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44694" y="1730327"/>
            <a:ext cx="4468092" cy="1708301"/>
            <a:chOff x="-679149" y="1730326"/>
            <a:chExt cx="3603720" cy="1171406"/>
          </a:xfrm>
        </p:grpSpPr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88520182"/>
                </p:ext>
              </p:extLst>
            </p:nvPr>
          </p:nvGraphicFramePr>
          <p:xfrm>
            <a:off x="-679149" y="2017812"/>
            <a:ext cx="2454509" cy="8839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269720" imgH="457200" progId="Equation.DSMT4">
                    <p:embed/>
                  </p:oleObj>
                </mc:Choice>
                <mc:Fallback>
                  <p:oleObj name="Equation" r:id="rId4" imgW="1269720" imgH="457200" progId="Equation.DSMT4">
                    <p:embed/>
                    <p:pic>
                      <p:nvPicPr>
                        <p:cNvPr id="4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679149" y="2017812"/>
                          <a:ext cx="2454509" cy="8839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Rectangle 4"/>
            <p:cNvSpPr/>
            <p:nvPr/>
          </p:nvSpPr>
          <p:spPr>
            <a:xfrm flipH="1">
              <a:off x="2768152" y="1730326"/>
              <a:ext cx="156419" cy="10128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494677" y="1668957"/>
            <a:ext cx="3474028" cy="4154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PIECE WISE FUNCTION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15252" y="2569166"/>
            <a:ext cx="7144524" cy="10618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If “x” is less than zero, then the abs of “x”  will be “x” times negative one.  A negative value times negative one stays positive</a:t>
            </a:r>
          </a:p>
        </p:txBody>
      </p:sp>
      <p:cxnSp>
        <p:nvCxnSpPr>
          <p:cNvPr id="10" name="Straight Arrow Connector 9"/>
          <p:cNvCxnSpPr>
            <a:cxnSpLocks/>
            <a:endCxn id="22" idx="1"/>
          </p:cNvCxnSpPr>
          <p:nvPr/>
        </p:nvCxnSpPr>
        <p:spPr>
          <a:xfrm flipV="1">
            <a:off x="3662021" y="2089928"/>
            <a:ext cx="938604" cy="331900"/>
          </a:xfrm>
          <a:prstGeom prst="straightConnector1">
            <a:avLst/>
          </a:prstGeom>
          <a:ln w="508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cxnSpLocks/>
            <a:endCxn id="8" idx="1"/>
          </p:cNvCxnSpPr>
          <p:nvPr/>
        </p:nvCxnSpPr>
        <p:spPr>
          <a:xfrm>
            <a:off x="3587930" y="3061942"/>
            <a:ext cx="927322" cy="38139"/>
          </a:xfrm>
          <a:prstGeom prst="straightConnector1">
            <a:avLst/>
          </a:prstGeom>
          <a:ln w="508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>
          <a:xfrm>
            <a:off x="446172" y="3653239"/>
            <a:ext cx="8138160" cy="79130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CA" sz="2400" dirty="0"/>
              <a:t>The second definition of an ABS value: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6096369"/>
              </p:ext>
            </p:extLst>
          </p:nvPr>
        </p:nvGraphicFramePr>
        <p:xfrm>
          <a:off x="801354" y="4247201"/>
          <a:ext cx="1430337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96880" imgH="291960" progId="Equation.DSMT4">
                  <p:embed/>
                </p:oleObj>
              </mc:Choice>
              <mc:Fallback>
                <p:oleObj name="Equation" r:id="rId6" imgW="59688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354" y="4247201"/>
                        <a:ext cx="1430337" cy="823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717937" y="4184153"/>
            <a:ext cx="5097870" cy="4154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sz="2100" b="1" dirty="0">
                <a:solidFill>
                  <a:srgbClr val="FF0000"/>
                </a:solidFill>
              </a:rPr>
              <a:t>The square root of a perfect square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833241"/>
              </p:ext>
            </p:extLst>
          </p:nvPr>
        </p:nvGraphicFramePr>
        <p:xfrm>
          <a:off x="208815" y="5293678"/>
          <a:ext cx="981075" cy="124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0560" imgH="558720" progId="Equation.DSMT4">
                  <p:embed/>
                </p:oleObj>
              </mc:Choice>
              <mc:Fallback>
                <p:oleObj name="Equation" r:id="rId8" imgW="520560" imgH="55872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815" y="5293678"/>
                        <a:ext cx="981075" cy="1241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109350"/>
              </p:ext>
            </p:extLst>
          </p:nvPr>
        </p:nvGraphicFramePr>
        <p:xfrm>
          <a:off x="1268804" y="5422375"/>
          <a:ext cx="3587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40" imgH="177480" progId="Equation.DSMT4">
                  <p:embed/>
                </p:oleObj>
              </mc:Choice>
              <mc:Fallback>
                <p:oleObj name="Equation" r:id="rId10" imgW="190440" imgH="177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804" y="5422375"/>
                        <a:ext cx="35877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9559564"/>
              </p:ext>
            </p:extLst>
          </p:nvPr>
        </p:nvGraphicFramePr>
        <p:xfrm>
          <a:off x="1240382" y="6081854"/>
          <a:ext cx="3825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040" imgH="177480" progId="Equation.DSMT4">
                  <p:embed/>
                </p:oleObj>
              </mc:Choice>
              <mc:Fallback>
                <p:oleObj name="Equation" r:id="rId12" imgW="20304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0382" y="6081854"/>
                        <a:ext cx="38258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3241964" y="4659158"/>
            <a:ext cx="7622771" cy="10618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The square of any value will always be positive.  When you square root it again, it goes back to the original value but is now positive</a:t>
            </a: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8034471"/>
              </p:ext>
            </p:extLst>
          </p:nvPr>
        </p:nvGraphicFramePr>
        <p:xfrm>
          <a:off x="1716430" y="5312688"/>
          <a:ext cx="1363663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228600" progId="Equation.DSMT4">
                  <p:embed/>
                </p:oleObj>
              </mc:Choice>
              <mc:Fallback>
                <p:oleObj name="Equation" r:id="rId14" imgW="723600" imgH="22860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430" y="5312688"/>
                        <a:ext cx="1363663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5868635"/>
              </p:ext>
            </p:extLst>
          </p:nvPr>
        </p:nvGraphicFramePr>
        <p:xfrm>
          <a:off x="1696306" y="5999663"/>
          <a:ext cx="138747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36560" imgH="228600" progId="Equation.DSMT4">
                  <p:embed/>
                </p:oleObj>
              </mc:Choice>
              <mc:Fallback>
                <p:oleObj name="Equation" r:id="rId16" imgW="736560" imgH="22860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306" y="5999663"/>
                        <a:ext cx="1387475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3241964" y="5789426"/>
            <a:ext cx="6899564" cy="738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The square root of a positive number will always be positive only, unless it used for solving  </a:t>
            </a:r>
            <a:r>
              <a:rPr lang="en-CA" sz="2100" i="1" dirty="0">
                <a:solidFill>
                  <a:srgbClr val="FF0000"/>
                </a:solidFill>
              </a:rPr>
              <a:t>y = x</a:t>
            </a:r>
            <a:r>
              <a:rPr lang="en-CA" sz="2100" i="1" baseline="30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DAB6CBD-72C6-458F-AF9D-06D2B9B2D1A1}"/>
              </a:ext>
            </a:extLst>
          </p:cNvPr>
          <p:cNvSpPr txBox="1"/>
          <p:nvPr/>
        </p:nvSpPr>
        <p:spPr>
          <a:xfrm>
            <a:off x="4600625" y="1720596"/>
            <a:ext cx="6430364" cy="738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If “x” is greater than zero, then the abs of “x” will just be “x” (stays positive)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3" grpId="0"/>
      <p:bldP spid="17" grpId="0" animBg="1"/>
      <p:bldP spid="21" grpId="0" animBg="1"/>
      <p:bldP spid="25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076" y="116632"/>
            <a:ext cx="9735350" cy="63408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CA" dirty="0"/>
              <a:t>III) Solving Absolute Value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516" y="908720"/>
            <a:ext cx="10399222" cy="1133798"/>
          </a:xfrm>
        </p:spPr>
        <p:txBody>
          <a:bodyPr>
            <a:normAutofit/>
          </a:bodyPr>
          <a:lstStyle/>
          <a:p>
            <a:pPr eaLnBrk="1" hangingPunct="1"/>
            <a:r>
              <a:rPr lang="en-CA" dirty="0"/>
              <a:t>IF we have only one absolute value in our equation then the value inside the abs sign can be both positive or negative</a:t>
            </a:r>
          </a:p>
          <a:p>
            <a:pPr eaLnBrk="1" hangingPunct="1"/>
            <a:endParaRPr lang="en-CA" dirty="0"/>
          </a:p>
        </p:txBody>
      </p:sp>
      <p:graphicFrame>
        <p:nvGraphicFramePr>
          <p:cNvPr id="104" name="Object 103"/>
          <p:cNvGraphicFramePr>
            <a:graphicFrameLocks noChangeAspect="1"/>
          </p:cNvGraphicFramePr>
          <p:nvPr/>
        </p:nvGraphicFramePr>
        <p:xfrm>
          <a:off x="1919537" y="1773238"/>
          <a:ext cx="1503363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400" imgH="253800" progId="Equation.DSMT4">
                  <p:embed/>
                </p:oleObj>
              </mc:Choice>
              <mc:Fallback>
                <p:oleObj name="Equation" r:id="rId4" imgW="482400" imgH="253800" progId="Equation.DSMT4">
                  <p:embed/>
                  <p:pic>
                    <p:nvPicPr>
                      <p:cNvPr id="104" name="Object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537" y="1773238"/>
                        <a:ext cx="1503363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" name="Object 104"/>
          <p:cNvGraphicFramePr>
            <a:graphicFrameLocks noChangeAspect="1"/>
          </p:cNvGraphicFramePr>
          <p:nvPr/>
        </p:nvGraphicFramePr>
        <p:xfrm>
          <a:off x="4295800" y="1772817"/>
          <a:ext cx="2138362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85800" imgH="253800" progId="Equation.DSMT4">
                  <p:embed/>
                </p:oleObj>
              </mc:Choice>
              <mc:Fallback>
                <p:oleObj name="Equation" r:id="rId6" imgW="685800" imgH="253800" progId="Equation.DSMT4">
                  <p:embed/>
                  <p:pic>
                    <p:nvPicPr>
                      <p:cNvPr id="105" name="Object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800" y="1772817"/>
                        <a:ext cx="2138362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Object 105"/>
          <p:cNvGraphicFramePr>
            <a:graphicFrameLocks noChangeAspect="1"/>
          </p:cNvGraphicFramePr>
          <p:nvPr/>
        </p:nvGraphicFramePr>
        <p:xfrm>
          <a:off x="7176120" y="1772544"/>
          <a:ext cx="28511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253800" progId="Equation.DSMT4">
                  <p:embed/>
                </p:oleObj>
              </mc:Choice>
              <mc:Fallback>
                <p:oleObj name="Equation" r:id="rId8" imgW="914400" imgH="253800" progId="Equation.DSMT4">
                  <p:embed/>
                  <p:pic>
                    <p:nvPicPr>
                      <p:cNvPr id="106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6120" y="1772544"/>
                        <a:ext cx="2851150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" name="Right Brace 107"/>
          <p:cNvSpPr/>
          <p:nvPr/>
        </p:nvSpPr>
        <p:spPr>
          <a:xfrm rot="5400000">
            <a:off x="2171564" y="2312876"/>
            <a:ext cx="216024" cy="576064"/>
          </a:xfrm>
          <a:prstGeom prst="rightBrace">
            <a:avLst>
              <a:gd name="adj1" fmla="val 36111"/>
              <a:gd name="adj2" fmla="val 50000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09" name="Object 108"/>
          <p:cNvGraphicFramePr>
            <a:graphicFrameLocks noChangeAspect="1"/>
          </p:cNvGraphicFramePr>
          <p:nvPr/>
        </p:nvGraphicFramePr>
        <p:xfrm>
          <a:off x="2063552" y="2771418"/>
          <a:ext cx="948332" cy="4415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320" imgH="164880" progId="Equation.DSMT4">
                  <p:embed/>
                </p:oleObj>
              </mc:Choice>
              <mc:Fallback>
                <p:oleObj name="Equation" r:id="rId10" imgW="355320" imgH="164880" progId="Equation.DSMT4">
                  <p:embed/>
                  <p:pic>
                    <p:nvPicPr>
                      <p:cNvPr id="109" name="Object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552" y="2771418"/>
                        <a:ext cx="948332" cy="44155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" name="Object 109"/>
          <p:cNvGraphicFramePr>
            <a:graphicFrameLocks noChangeAspect="1"/>
          </p:cNvGraphicFramePr>
          <p:nvPr/>
        </p:nvGraphicFramePr>
        <p:xfrm>
          <a:off x="2101594" y="3284985"/>
          <a:ext cx="1186094" cy="4415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44240" imgH="164880" progId="Equation.DSMT4">
                  <p:embed/>
                </p:oleObj>
              </mc:Choice>
              <mc:Fallback>
                <p:oleObj name="Equation" r:id="rId12" imgW="444240" imgH="164880" progId="Equation.DSMT4">
                  <p:embed/>
                  <p:pic>
                    <p:nvPicPr>
                      <p:cNvPr id="110" name="Object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594" y="3284985"/>
                        <a:ext cx="1186094" cy="44155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1" name="Right Brace 110"/>
          <p:cNvSpPr/>
          <p:nvPr/>
        </p:nvSpPr>
        <p:spPr>
          <a:xfrm rot="5400000">
            <a:off x="4691844" y="2168860"/>
            <a:ext cx="360040" cy="864096"/>
          </a:xfrm>
          <a:prstGeom prst="rightBrace">
            <a:avLst>
              <a:gd name="adj1" fmla="val 36111"/>
              <a:gd name="adj2" fmla="val 50000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12" name="Object 111"/>
          <p:cNvGraphicFramePr>
            <a:graphicFrameLocks noChangeAspect="1"/>
          </p:cNvGraphicFramePr>
          <p:nvPr/>
        </p:nvGraphicFramePr>
        <p:xfrm>
          <a:off x="4439816" y="2788698"/>
          <a:ext cx="1728192" cy="47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47640" imgH="177480" progId="Equation.DSMT4">
                  <p:embed/>
                </p:oleObj>
              </mc:Choice>
              <mc:Fallback>
                <p:oleObj name="Equation" r:id="rId14" imgW="647640" imgH="177480" progId="Equation.DSMT4">
                  <p:embed/>
                  <p:pic>
                    <p:nvPicPr>
                      <p:cNvPr id="112" name="Object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9816" y="2788698"/>
                        <a:ext cx="1728192" cy="47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" name="Object 113"/>
          <p:cNvGraphicFramePr>
            <a:graphicFrameLocks noChangeAspect="1"/>
          </p:cNvGraphicFramePr>
          <p:nvPr/>
        </p:nvGraphicFramePr>
        <p:xfrm>
          <a:off x="4439817" y="3313516"/>
          <a:ext cx="1998561" cy="4755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49160" imgH="177480" progId="Equation.DSMT4">
                  <p:embed/>
                </p:oleObj>
              </mc:Choice>
              <mc:Fallback>
                <p:oleObj name="Equation" r:id="rId16" imgW="749160" imgH="177480" progId="Equation.DSMT4">
                  <p:embed/>
                  <p:pic>
                    <p:nvPicPr>
                      <p:cNvPr id="114" name="Object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9817" y="3313516"/>
                        <a:ext cx="1998561" cy="4755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5" name="Right Brace 114"/>
          <p:cNvSpPr/>
          <p:nvPr/>
        </p:nvSpPr>
        <p:spPr>
          <a:xfrm rot="5400000">
            <a:off x="7589827" y="2168860"/>
            <a:ext cx="360040" cy="864096"/>
          </a:xfrm>
          <a:prstGeom prst="rightBrace">
            <a:avLst>
              <a:gd name="adj1" fmla="val 36111"/>
              <a:gd name="adj2" fmla="val 50000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16" name="Object 115"/>
          <p:cNvGraphicFramePr>
            <a:graphicFrameLocks noChangeAspect="1"/>
          </p:cNvGraphicFramePr>
          <p:nvPr/>
        </p:nvGraphicFramePr>
        <p:xfrm>
          <a:off x="7032105" y="2780928"/>
          <a:ext cx="233997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76240" imgH="177480" progId="Equation.DSMT4">
                  <p:embed/>
                </p:oleObj>
              </mc:Choice>
              <mc:Fallback>
                <p:oleObj name="Equation" r:id="rId18" imgW="876240" imgH="177480" progId="Equation.DSMT4">
                  <p:embed/>
                  <p:pic>
                    <p:nvPicPr>
                      <p:cNvPr id="116" name="Object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2105" y="2780928"/>
                        <a:ext cx="2339975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" name="Object 116"/>
          <p:cNvGraphicFramePr>
            <a:graphicFrameLocks noChangeAspect="1"/>
          </p:cNvGraphicFramePr>
          <p:nvPr/>
        </p:nvGraphicFramePr>
        <p:xfrm>
          <a:off x="7032104" y="3313113"/>
          <a:ext cx="25400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52200" imgH="177480" progId="Equation.DSMT4">
                  <p:embed/>
                </p:oleObj>
              </mc:Choice>
              <mc:Fallback>
                <p:oleObj name="Equation" r:id="rId20" imgW="952200" imgH="177480" progId="Equation.DSMT4">
                  <p:embed/>
                  <p:pic>
                    <p:nvPicPr>
                      <p:cNvPr id="117" name="Object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2104" y="3313113"/>
                        <a:ext cx="2540000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" name="Content Placeholder 2"/>
          <p:cNvSpPr txBox="1">
            <a:spLocks/>
          </p:cNvSpPr>
          <p:nvPr/>
        </p:nvSpPr>
        <p:spPr>
          <a:xfrm>
            <a:off x="731519" y="3951386"/>
            <a:ext cx="10183091" cy="278998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CA" sz="2400" dirty="0"/>
              <a:t>So when we are solving abs functions, we need to consider both cases</a:t>
            </a:r>
          </a:p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CA" sz="2400" dirty="0"/>
              <a:t>After we solve for “x” in both cases, plug it back into the equation to check for extraneous roots</a:t>
            </a:r>
          </a:p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CA" sz="2400" dirty="0"/>
              <a:t>Extraneous roots will occur when both sides are NOT equal and one side is positive and the other side is negative</a:t>
            </a:r>
          </a:p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CA" sz="2400" dirty="0"/>
              <a:t>Graphing </a:t>
            </a:r>
            <a:r>
              <a:rPr lang="en-CA" sz="2400"/>
              <a:t>the function </a:t>
            </a:r>
            <a:r>
              <a:rPr lang="en-CA" sz="2400" dirty="0"/>
              <a:t>will help identify extraneous roots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51575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111" grpId="0" animBg="1"/>
      <p:bldP spid="1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4478158"/>
              </p:ext>
            </p:extLst>
          </p:nvPr>
        </p:nvGraphicFramePr>
        <p:xfrm>
          <a:off x="707580" y="232918"/>
          <a:ext cx="3005137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310" imgH="253890" progId="Equation.DSMT4">
                  <p:embed/>
                </p:oleObj>
              </mc:Choice>
              <mc:Fallback>
                <p:oleObj name="Equation" r:id="rId4" imgW="1358310" imgH="25389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580" y="232918"/>
                        <a:ext cx="3005137" cy="560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14" name="Group 221"/>
          <p:cNvGrpSpPr>
            <a:grpSpLocks noChangeAspect="1"/>
          </p:cNvGrpSpPr>
          <p:nvPr/>
        </p:nvGrpSpPr>
        <p:grpSpPr bwMode="auto">
          <a:xfrm>
            <a:off x="6509891" y="2380134"/>
            <a:ext cx="3638550" cy="3651250"/>
            <a:chOff x="756" y="2020"/>
            <a:chExt cx="2292" cy="2300"/>
          </a:xfrm>
        </p:grpSpPr>
        <p:sp>
          <p:nvSpPr>
            <p:cNvPr id="4124" name="AutoShape 220"/>
            <p:cNvSpPr>
              <a:spLocks noChangeAspect="1" noChangeArrowheads="1" noTextEdit="1"/>
            </p:cNvSpPr>
            <p:nvPr/>
          </p:nvSpPr>
          <p:spPr bwMode="auto">
            <a:xfrm>
              <a:off x="756" y="2024"/>
              <a:ext cx="2292" cy="2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5" name="Rectangle 222"/>
            <p:cNvSpPr>
              <a:spLocks noChangeArrowheads="1"/>
            </p:cNvSpPr>
            <p:nvPr/>
          </p:nvSpPr>
          <p:spPr bwMode="auto">
            <a:xfrm>
              <a:off x="758" y="2028"/>
              <a:ext cx="2288" cy="228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26" name="Line 223"/>
            <p:cNvSpPr>
              <a:spLocks noChangeShapeType="1"/>
            </p:cNvSpPr>
            <p:nvPr/>
          </p:nvSpPr>
          <p:spPr bwMode="auto">
            <a:xfrm flipV="1">
              <a:off x="987" y="2028"/>
              <a:ext cx="1" cy="228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7" name="Line 224"/>
            <p:cNvSpPr>
              <a:spLocks noChangeShapeType="1"/>
            </p:cNvSpPr>
            <p:nvPr/>
          </p:nvSpPr>
          <p:spPr bwMode="auto">
            <a:xfrm flipV="1">
              <a:off x="989" y="2028"/>
              <a:ext cx="1" cy="228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8" name="Line 225"/>
            <p:cNvSpPr>
              <a:spLocks noChangeShapeType="1"/>
            </p:cNvSpPr>
            <p:nvPr/>
          </p:nvSpPr>
          <p:spPr bwMode="auto">
            <a:xfrm flipV="1">
              <a:off x="1215" y="2028"/>
              <a:ext cx="1" cy="228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9" name="Line 226"/>
            <p:cNvSpPr>
              <a:spLocks noChangeShapeType="1"/>
            </p:cNvSpPr>
            <p:nvPr/>
          </p:nvSpPr>
          <p:spPr bwMode="auto">
            <a:xfrm flipV="1">
              <a:off x="1217" y="2028"/>
              <a:ext cx="1" cy="228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0" name="Line 227"/>
            <p:cNvSpPr>
              <a:spLocks noChangeShapeType="1"/>
            </p:cNvSpPr>
            <p:nvPr/>
          </p:nvSpPr>
          <p:spPr bwMode="auto">
            <a:xfrm flipV="1">
              <a:off x="1443" y="2028"/>
              <a:ext cx="1" cy="228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1" name="Line 228"/>
            <p:cNvSpPr>
              <a:spLocks noChangeShapeType="1"/>
            </p:cNvSpPr>
            <p:nvPr/>
          </p:nvSpPr>
          <p:spPr bwMode="auto">
            <a:xfrm flipV="1">
              <a:off x="1445" y="2028"/>
              <a:ext cx="1" cy="228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2" name="Line 229"/>
            <p:cNvSpPr>
              <a:spLocks noChangeShapeType="1"/>
            </p:cNvSpPr>
            <p:nvPr/>
          </p:nvSpPr>
          <p:spPr bwMode="auto">
            <a:xfrm flipV="1">
              <a:off x="1671" y="2028"/>
              <a:ext cx="1" cy="228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3" name="Line 230"/>
            <p:cNvSpPr>
              <a:spLocks noChangeShapeType="1"/>
            </p:cNvSpPr>
            <p:nvPr/>
          </p:nvSpPr>
          <p:spPr bwMode="auto">
            <a:xfrm flipV="1">
              <a:off x="1674" y="2028"/>
              <a:ext cx="1" cy="228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4" name="Line 231"/>
            <p:cNvSpPr>
              <a:spLocks noChangeShapeType="1"/>
            </p:cNvSpPr>
            <p:nvPr/>
          </p:nvSpPr>
          <p:spPr bwMode="auto">
            <a:xfrm flipV="1">
              <a:off x="1900" y="2028"/>
              <a:ext cx="1" cy="228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5" name="Line 232"/>
            <p:cNvSpPr>
              <a:spLocks noChangeShapeType="1"/>
            </p:cNvSpPr>
            <p:nvPr/>
          </p:nvSpPr>
          <p:spPr bwMode="auto">
            <a:xfrm flipV="1">
              <a:off x="1902" y="2028"/>
              <a:ext cx="1" cy="228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6" name="Line 233"/>
            <p:cNvSpPr>
              <a:spLocks noChangeShapeType="1"/>
            </p:cNvSpPr>
            <p:nvPr/>
          </p:nvSpPr>
          <p:spPr bwMode="auto">
            <a:xfrm flipV="1">
              <a:off x="2356" y="2028"/>
              <a:ext cx="1" cy="228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7" name="Line 234"/>
            <p:cNvSpPr>
              <a:spLocks noChangeShapeType="1"/>
            </p:cNvSpPr>
            <p:nvPr/>
          </p:nvSpPr>
          <p:spPr bwMode="auto">
            <a:xfrm flipV="1">
              <a:off x="2359" y="2028"/>
              <a:ext cx="1" cy="228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8" name="Line 235"/>
            <p:cNvSpPr>
              <a:spLocks noChangeShapeType="1"/>
            </p:cNvSpPr>
            <p:nvPr/>
          </p:nvSpPr>
          <p:spPr bwMode="auto">
            <a:xfrm flipV="1">
              <a:off x="2585" y="2028"/>
              <a:ext cx="1" cy="228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9" name="Line 236"/>
            <p:cNvSpPr>
              <a:spLocks noChangeShapeType="1"/>
            </p:cNvSpPr>
            <p:nvPr/>
          </p:nvSpPr>
          <p:spPr bwMode="auto">
            <a:xfrm flipV="1">
              <a:off x="2587" y="2028"/>
              <a:ext cx="1" cy="228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0" name="Line 237"/>
            <p:cNvSpPr>
              <a:spLocks noChangeShapeType="1"/>
            </p:cNvSpPr>
            <p:nvPr/>
          </p:nvSpPr>
          <p:spPr bwMode="auto">
            <a:xfrm flipV="1">
              <a:off x="2813" y="2028"/>
              <a:ext cx="1" cy="228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1" name="Line 238"/>
            <p:cNvSpPr>
              <a:spLocks noChangeShapeType="1"/>
            </p:cNvSpPr>
            <p:nvPr/>
          </p:nvSpPr>
          <p:spPr bwMode="auto">
            <a:xfrm flipV="1">
              <a:off x="2815" y="2028"/>
              <a:ext cx="1" cy="228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2" name="Line 239"/>
            <p:cNvSpPr>
              <a:spLocks noChangeShapeType="1"/>
            </p:cNvSpPr>
            <p:nvPr/>
          </p:nvSpPr>
          <p:spPr bwMode="auto">
            <a:xfrm>
              <a:off x="760" y="4102"/>
              <a:ext cx="228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3" name="Line 240"/>
            <p:cNvSpPr>
              <a:spLocks noChangeShapeType="1"/>
            </p:cNvSpPr>
            <p:nvPr/>
          </p:nvSpPr>
          <p:spPr bwMode="auto">
            <a:xfrm>
              <a:off x="760" y="4106"/>
              <a:ext cx="228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4" name="Line 241"/>
            <p:cNvSpPr>
              <a:spLocks noChangeShapeType="1"/>
            </p:cNvSpPr>
            <p:nvPr/>
          </p:nvSpPr>
          <p:spPr bwMode="auto">
            <a:xfrm>
              <a:off x="760" y="3892"/>
              <a:ext cx="228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5" name="Line 242"/>
            <p:cNvSpPr>
              <a:spLocks noChangeShapeType="1"/>
            </p:cNvSpPr>
            <p:nvPr/>
          </p:nvSpPr>
          <p:spPr bwMode="auto">
            <a:xfrm>
              <a:off x="760" y="3897"/>
              <a:ext cx="228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6" name="Line 243"/>
            <p:cNvSpPr>
              <a:spLocks noChangeShapeType="1"/>
            </p:cNvSpPr>
            <p:nvPr/>
          </p:nvSpPr>
          <p:spPr bwMode="auto">
            <a:xfrm>
              <a:off x="760" y="3687"/>
              <a:ext cx="228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7" name="Line 244"/>
            <p:cNvSpPr>
              <a:spLocks noChangeShapeType="1"/>
            </p:cNvSpPr>
            <p:nvPr/>
          </p:nvSpPr>
          <p:spPr bwMode="auto">
            <a:xfrm>
              <a:off x="760" y="3692"/>
              <a:ext cx="228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8" name="Line 245"/>
            <p:cNvSpPr>
              <a:spLocks noChangeShapeType="1"/>
            </p:cNvSpPr>
            <p:nvPr/>
          </p:nvSpPr>
          <p:spPr bwMode="auto">
            <a:xfrm>
              <a:off x="760" y="3272"/>
              <a:ext cx="228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9" name="Line 246"/>
            <p:cNvSpPr>
              <a:spLocks noChangeShapeType="1"/>
            </p:cNvSpPr>
            <p:nvPr/>
          </p:nvSpPr>
          <p:spPr bwMode="auto">
            <a:xfrm>
              <a:off x="760" y="3277"/>
              <a:ext cx="228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0" name="Line 247"/>
            <p:cNvSpPr>
              <a:spLocks noChangeShapeType="1"/>
            </p:cNvSpPr>
            <p:nvPr/>
          </p:nvSpPr>
          <p:spPr bwMode="auto">
            <a:xfrm>
              <a:off x="760" y="3063"/>
              <a:ext cx="228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1" name="Line 248"/>
            <p:cNvSpPr>
              <a:spLocks noChangeShapeType="1"/>
            </p:cNvSpPr>
            <p:nvPr/>
          </p:nvSpPr>
          <p:spPr bwMode="auto">
            <a:xfrm>
              <a:off x="760" y="3067"/>
              <a:ext cx="228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2" name="Line 249"/>
            <p:cNvSpPr>
              <a:spLocks noChangeShapeType="1"/>
            </p:cNvSpPr>
            <p:nvPr/>
          </p:nvSpPr>
          <p:spPr bwMode="auto">
            <a:xfrm>
              <a:off x="760" y="2858"/>
              <a:ext cx="228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3" name="Line 250"/>
            <p:cNvSpPr>
              <a:spLocks noChangeShapeType="1"/>
            </p:cNvSpPr>
            <p:nvPr/>
          </p:nvSpPr>
          <p:spPr bwMode="auto">
            <a:xfrm>
              <a:off x="760" y="2862"/>
              <a:ext cx="228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4" name="Line 251"/>
            <p:cNvSpPr>
              <a:spLocks noChangeShapeType="1"/>
            </p:cNvSpPr>
            <p:nvPr/>
          </p:nvSpPr>
          <p:spPr bwMode="auto">
            <a:xfrm>
              <a:off x="760" y="2648"/>
              <a:ext cx="228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5" name="Line 252"/>
            <p:cNvSpPr>
              <a:spLocks noChangeShapeType="1"/>
            </p:cNvSpPr>
            <p:nvPr/>
          </p:nvSpPr>
          <p:spPr bwMode="auto">
            <a:xfrm>
              <a:off x="760" y="2653"/>
              <a:ext cx="228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6" name="Line 253"/>
            <p:cNvSpPr>
              <a:spLocks noChangeShapeType="1"/>
            </p:cNvSpPr>
            <p:nvPr/>
          </p:nvSpPr>
          <p:spPr bwMode="auto">
            <a:xfrm>
              <a:off x="760" y="2443"/>
              <a:ext cx="228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7" name="Line 254"/>
            <p:cNvSpPr>
              <a:spLocks noChangeShapeType="1"/>
            </p:cNvSpPr>
            <p:nvPr/>
          </p:nvSpPr>
          <p:spPr bwMode="auto">
            <a:xfrm>
              <a:off x="760" y="2447"/>
              <a:ext cx="228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8" name="Line 255"/>
            <p:cNvSpPr>
              <a:spLocks noChangeShapeType="1"/>
            </p:cNvSpPr>
            <p:nvPr/>
          </p:nvSpPr>
          <p:spPr bwMode="auto">
            <a:xfrm>
              <a:off x="760" y="2234"/>
              <a:ext cx="228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9" name="Line 256"/>
            <p:cNvSpPr>
              <a:spLocks noChangeShapeType="1"/>
            </p:cNvSpPr>
            <p:nvPr/>
          </p:nvSpPr>
          <p:spPr bwMode="auto">
            <a:xfrm>
              <a:off x="760" y="2238"/>
              <a:ext cx="228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0" name="Line 257"/>
            <p:cNvSpPr>
              <a:spLocks noChangeShapeType="1"/>
            </p:cNvSpPr>
            <p:nvPr/>
          </p:nvSpPr>
          <p:spPr bwMode="auto">
            <a:xfrm>
              <a:off x="760" y="3473"/>
              <a:ext cx="228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1" name="Line 258"/>
            <p:cNvSpPr>
              <a:spLocks noChangeShapeType="1"/>
            </p:cNvSpPr>
            <p:nvPr/>
          </p:nvSpPr>
          <p:spPr bwMode="auto">
            <a:xfrm>
              <a:off x="760" y="3478"/>
              <a:ext cx="228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2" name="Line 259"/>
            <p:cNvSpPr>
              <a:spLocks noChangeShapeType="1"/>
            </p:cNvSpPr>
            <p:nvPr/>
          </p:nvSpPr>
          <p:spPr bwMode="auto">
            <a:xfrm>
              <a:off x="760" y="3482"/>
              <a:ext cx="228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3" name="Line 260"/>
            <p:cNvSpPr>
              <a:spLocks noChangeShapeType="1"/>
            </p:cNvSpPr>
            <p:nvPr/>
          </p:nvSpPr>
          <p:spPr bwMode="auto">
            <a:xfrm>
              <a:off x="760" y="3486"/>
              <a:ext cx="228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4" name="Rectangle 261"/>
            <p:cNvSpPr>
              <a:spLocks noChangeArrowheads="1"/>
            </p:cNvSpPr>
            <p:nvPr/>
          </p:nvSpPr>
          <p:spPr bwMode="auto">
            <a:xfrm>
              <a:off x="2999" y="3345"/>
              <a:ext cx="3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165" name="Freeform 262"/>
            <p:cNvSpPr>
              <a:spLocks/>
            </p:cNvSpPr>
            <p:nvPr/>
          </p:nvSpPr>
          <p:spPr bwMode="auto">
            <a:xfrm>
              <a:off x="3021" y="3444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20 w 20"/>
                <a:gd name="T3" fmla="*/ 38 h 76"/>
                <a:gd name="T4" fmla="*/ 0 w 20"/>
                <a:gd name="T5" fmla="*/ 76 h 76"/>
                <a:gd name="T6" fmla="*/ 0 w 20"/>
                <a:gd name="T7" fmla="*/ 0 h 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76"/>
                <a:gd name="T14" fmla="*/ 20 w 20"/>
                <a:gd name="T15" fmla="*/ 76 h 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76">
                  <a:moveTo>
                    <a:pt x="0" y="0"/>
                  </a:moveTo>
                  <a:lnTo>
                    <a:pt x="20" y="38"/>
                  </a:lnTo>
                  <a:lnTo>
                    <a:pt x="0" y="7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6" name="Line 263"/>
            <p:cNvSpPr>
              <a:spLocks noChangeShapeType="1"/>
            </p:cNvSpPr>
            <p:nvPr/>
          </p:nvSpPr>
          <p:spPr bwMode="auto">
            <a:xfrm flipV="1">
              <a:off x="2126" y="2028"/>
              <a:ext cx="1" cy="228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7" name="Line 264"/>
            <p:cNvSpPr>
              <a:spLocks noChangeShapeType="1"/>
            </p:cNvSpPr>
            <p:nvPr/>
          </p:nvSpPr>
          <p:spPr bwMode="auto">
            <a:xfrm flipV="1">
              <a:off x="2128" y="2028"/>
              <a:ext cx="1" cy="228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8" name="Line 265"/>
            <p:cNvSpPr>
              <a:spLocks noChangeShapeType="1"/>
            </p:cNvSpPr>
            <p:nvPr/>
          </p:nvSpPr>
          <p:spPr bwMode="auto">
            <a:xfrm flipV="1">
              <a:off x="2130" y="2028"/>
              <a:ext cx="1" cy="228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9" name="Line 266"/>
            <p:cNvSpPr>
              <a:spLocks noChangeShapeType="1"/>
            </p:cNvSpPr>
            <p:nvPr/>
          </p:nvSpPr>
          <p:spPr bwMode="auto">
            <a:xfrm flipV="1">
              <a:off x="2133" y="2028"/>
              <a:ext cx="1" cy="228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0" name="Rectangle 267"/>
            <p:cNvSpPr>
              <a:spLocks noChangeArrowheads="1"/>
            </p:cNvSpPr>
            <p:nvPr/>
          </p:nvSpPr>
          <p:spPr bwMode="auto">
            <a:xfrm>
              <a:off x="2157" y="2020"/>
              <a:ext cx="3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4171" name="Freeform 268"/>
            <p:cNvSpPr>
              <a:spLocks/>
            </p:cNvSpPr>
            <p:nvPr/>
          </p:nvSpPr>
          <p:spPr bwMode="auto">
            <a:xfrm>
              <a:off x="2110" y="2033"/>
              <a:ext cx="40" cy="38"/>
            </a:xfrm>
            <a:custGeom>
              <a:avLst/>
              <a:gdLst>
                <a:gd name="T0" fmla="*/ 0 w 40"/>
                <a:gd name="T1" fmla="*/ 38 h 38"/>
                <a:gd name="T2" fmla="*/ 20 w 40"/>
                <a:gd name="T3" fmla="*/ 0 h 38"/>
                <a:gd name="T4" fmla="*/ 40 w 40"/>
                <a:gd name="T5" fmla="*/ 38 h 38"/>
                <a:gd name="T6" fmla="*/ 0 w 40"/>
                <a:gd name="T7" fmla="*/ 38 h 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"/>
                <a:gd name="T13" fmla="*/ 0 h 38"/>
                <a:gd name="T14" fmla="*/ 40 w 40"/>
                <a:gd name="T15" fmla="*/ 38 h 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" h="38">
                  <a:moveTo>
                    <a:pt x="0" y="38"/>
                  </a:moveTo>
                  <a:lnTo>
                    <a:pt x="20" y="0"/>
                  </a:lnTo>
                  <a:lnTo>
                    <a:pt x="4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2" name="Rectangle 269"/>
            <p:cNvSpPr>
              <a:spLocks noChangeArrowheads="1"/>
            </p:cNvSpPr>
            <p:nvPr/>
          </p:nvSpPr>
          <p:spPr bwMode="auto">
            <a:xfrm>
              <a:off x="758" y="2028"/>
              <a:ext cx="2288" cy="2288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3" name="Line 270"/>
            <p:cNvSpPr>
              <a:spLocks noChangeShapeType="1"/>
            </p:cNvSpPr>
            <p:nvPr/>
          </p:nvSpPr>
          <p:spPr bwMode="auto">
            <a:xfrm>
              <a:off x="989" y="3461"/>
              <a:ext cx="1" cy="4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4" name="Rectangle 271"/>
            <p:cNvSpPr>
              <a:spLocks noChangeArrowheads="1"/>
            </p:cNvSpPr>
            <p:nvPr/>
          </p:nvSpPr>
          <p:spPr bwMode="auto">
            <a:xfrm>
              <a:off x="955" y="3508"/>
              <a:ext cx="14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-10</a:t>
              </a:r>
              <a:endParaRPr lang="en-US"/>
            </a:p>
          </p:txBody>
        </p:sp>
        <p:sp>
          <p:nvSpPr>
            <p:cNvPr id="4175" name="Line 272"/>
            <p:cNvSpPr>
              <a:spLocks noChangeShapeType="1"/>
            </p:cNvSpPr>
            <p:nvPr/>
          </p:nvSpPr>
          <p:spPr bwMode="auto">
            <a:xfrm>
              <a:off x="1217" y="3461"/>
              <a:ext cx="1" cy="4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6" name="Rectangle 273"/>
            <p:cNvSpPr>
              <a:spLocks noChangeArrowheads="1"/>
            </p:cNvSpPr>
            <p:nvPr/>
          </p:nvSpPr>
          <p:spPr bwMode="auto">
            <a:xfrm>
              <a:off x="1195" y="3508"/>
              <a:ext cx="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4177" name="Line 274"/>
            <p:cNvSpPr>
              <a:spLocks noChangeShapeType="1"/>
            </p:cNvSpPr>
            <p:nvPr/>
          </p:nvSpPr>
          <p:spPr bwMode="auto">
            <a:xfrm>
              <a:off x="1445" y="3461"/>
              <a:ext cx="1" cy="4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8" name="Rectangle 275"/>
            <p:cNvSpPr>
              <a:spLocks noChangeArrowheads="1"/>
            </p:cNvSpPr>
            <p:nvPr/>
          </p:nvSpPr>
          <p:spPr bwMode="auto">
            <a:xfrm>
              <a:off x="1423" y="3508"/>
              <a:ext cx="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4179" name="Line 276"/>
            <p:cNvSpPr>
              <a:spLocks noChangeShapeType="1"/>
            </p:cNvSpPr>
            <p:nvPr/>
          </p:nvSpPr>
          <p:spPr bwMode="auto">
            <a:xfrm>
              <a:off x="1674" y="3461"/>
              <a:ext cx="1" cy="4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0" name="Rectangle 277"/>
            <p:cNvSpPr>
              <a:spLocks noChangeArrowheads="1"/>
            </p:cNvSpPr>
            <p:nvPr/>
          </p:nvSpPr>
          <p:spPr bwMode="auto">
            <a:xfrm>
              <a:off x="1651" y="3508"/>
              <a:ext cx="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4181" name="Line 278"/>
            <p:cNvSpPr>
              <a:spLocks noChangeShapeType="1"/>
            </p:cNvSpPr>
            <p:nvPr/>
          </p:nvSpPr>
          <p:spPr bwMode="auto">
            <a:xfrm>
              <a:off x="1902" y="3461"/>
              <a:ext cx="1" cy="4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2" name="Rectangle 279"/>
            <p:cNvSpPr>
              <a:spLocks noChangeArrowheads="1"/>
            </p:cNvSpPr>
            <p:nvPr/>
          </p:nvSpPr>
          <p:spPr bwMode="auto">
            <a:xfrm>
              <a:off x="1880" y="3508"/>
              <a:ext cx="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4183" name="Rectangle 280"/>
            <p:cNvSpPr>
              <a:spLocks noChangeArrowheads="1"/>
            </p:cNvSpPr>
            <p:nvPr/>
          </p:nvSpPr>
          <p:spPr bwMode="auto">
            <a:xfrm>
              <a:off x="2139" y="3508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4184" name="Line 281"/>
            <p:cNvSpPr>
              <a:spLocks noChangeShapeType="1"/>
            </p:cNvSpPr>
            <p:nvPr/>
          </p:nvSpPr>
          <p:spPr bwMode="auto">
            <a:xfrm>
              <a:off x="2359" y="3461"/>
              <a:ext cx="1" cy="4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5" name="Rectangle 282"/>
            <p:cNvSpPr>
              <a:spLocks noChangeArrowheads="1"/>
            </p:cNvSpPr>
            <p:nvPr/>
          </p:nvSpPr>
          <p:spPr bwMode="auto">
            <a:xfrm>
              <a:off x="2361" y="3508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186" name="Line 283"/>
            <p:cNvSpPr>
              <a:spLocks noChangeShapeType="1"/>
            </p:cNvSpPr>
            <p:nvPr/>
          </p:nvSpPr>
          <p:spPr bwMode="auto">
            <a:xfrm>
              <a:off x="2587" y="3461"/>
              <a:ext cx="1" cy="4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7" name="Rectangle 284"/>
            <p:cNvSpPr>
              <a:spLocks noChangeArrowheads="1"/>
            </p:cNvSpPr>
            <p:nvPr/>
          </p:nvSpPr>
          <p:spPr bwMode="auto">
            <a:xfrm>
              <a:off x="2589" y="3508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188" name="Line 285"/>
            <p:cNvSpPr>
              <a:spLocks noChangeShapeType="1"/>
            </p:cNvSpPr>
            <p:nvPr/>
          </p:nvSpPr>
          <p:spPr bwMode="auto">
            <a:xfrm>
              <a:off x="2815" y="3461"/>
              <a:ext cx="1" cy="4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9" name="Rectangle 286"/>
            <p:cNvSpPr>
              <a:spLocks noChangeArrowheads="1"/>
            </p:cNvSpPr>
            <p:nvPr/>
          </p:nvSpPr>
          <p:spPr bwMode="auto">
            <a:xfrm>
              <a:off x="2817" y="3508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4190" name="Rectangle 287"/>
            <p:cNvSpPr>
              <a:spLocks noChangeArrowheads="1"/>
            </p:cNvSpPr>
            <p:nvPr/>
          </p:nvSpPr>
          <p:spPr bwMode="auto">
            <a:xfrm>
              <a:off x="2072" y="3854"/>
              <a:ext cx="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4191" name="Line 288"/>
            <p:cNvSpPr>
              <a:spLocks noChangeShapeType="1"/>
            </p:cNvSpPr>
            <p:nvPr/>
          </p:nvSpPr>
          <p:spPr bwMode="auto">
            <a:xfrm>
              <a:off x="2119" y="3897"/>
              <a:ext cx="2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2" name="Rectangle 289"/>
            <p:cNvSpPr>
              <a:spLocks noChangeArrowheads="1"/>
            </p:cNvSpPr>
            <p:nvPr/>
          </p:nvSpPr>
          <p:spPr bwMode="auto">
            <a:xfrm>
              <a:off x="2094" y="3025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193" name="Line 290"/>
            <p:cNvSpPr>
              <a:spLocks noChangeShapeType="1"/>
            </p:cNvSpPr>
            <p:nvPr/>
          </p:nvSpPr>
          <p:spPr bwMode="auto">
            <a:xfrm>
              <a:off x="2119" y="3067"/>
              <a:ext cx="2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4" name="Rectangle 291"/>
            <p:cNvSpPr>
              <a:spLocks noChangeArrowheads="1"/>
            </p:cNvSpPr>
            <p:nvPr/>
          </p:nvSpPr>
          <p:spPr bwMode="auto">
            <a:xfrm>
              <a:off x="2094" y="2610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195" name="Line 292"/>
            <p:cNvSpPr>
              <a:spLocks noChangeShapeType="1"/>
            </p:cNvSpPr>
            <p:nvPr/>
          </p:nvSpPr>
          <p:spPr bwMode="auto">
            <a:xfrm>
              <a:off x="2119" y="2653"/>
              <a:ext cx="2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6" name="Rectangle 293"/>
            <p:cNvSpPr>
              <a:spLocks noChangeArrowheads="1"/>
            </p:cNvSpPr>
            <p:nvPr/>
          </p:nvSpPr>
          <p:spPr bwMode="auto">
            <a:xfrm>
              <a:off x="2094" y="2195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4197" name="Line 294"/>
            <p:cNvSpPr>
              <a:spLocks noChangeShapeType="1"/>
            </p:cNvSpPr>
            <p:nvPr/>
          </p:nvSpPr>
          <p:spPr bwMode="auto">
            <a:xfrm>
              <a:off x="2119" y="2238"/>
              <a:ext cx="2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8" name="Line 295"/>
            <p:cNvSpPr>
              <a:spLocks noChangeShapeType="1"/>
            </p:cNvSpPr>
            <p:nvPr/>
          </p:nvSpPr>
          <p:spPr bwMode="auto">
            <a:xfrm flipH="1">
              <a:off x="1329" y="4307"/>
              <a:ext cx="4" cy="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9" name="Rectangle 297"/>
            <p:cNvSpPr>
              <a:spLocks noChangeArrowheads="1"/>
            </p:cNvSpPr>
            <p:nvPr/>
          </p:nvSpPr>
          <p:spPr bwMode="auto">
            <a:xfrm>
              <a:off x="758" y="2028"/>
              <a:ext cx="2288" cy="2288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cxnSp>
        <p:nvCxnSpPr>
          <p:cNvPr id="299" name="Straight Connector 298"/>
          <p:cNvCxnSpPr/>
          <p:nvPr/>
        </p:nvCxnSpPr>
        <p:spPr>
          <a:xfrm rot="5400000">
            <a:off x="7055992" y="5002684"/>
            <a:ext cx="1401762" cy="779463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Connector 300"/>
          <p:cNvCxnSpPr/>
          <p:nvPr/>
        </p:nvCxnSpPr>
        <p:spPr>
          <a:xfrm rot="16200000" flipH="1">
            <a:off x="6339236" y="2911153"/>
            <a:ext cx="2319337" cy="12700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/>
          <p:cNvCxnSpPr/>
          <p:nvPr/>
        </p:nvCxnSpPr>
        <p:spPr>
          <a:xfrm rot="5400000">
            <a:off x="7621936" y="2911153"/>
            <a:ext cx="2306637" cy="12827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851" name="Object 29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4517447"/>
              </p:ext>
            </p:extLst>
          </p:nvPr>
        </p:nvGraphicFramePr>
        <p:xfrm>
          <a:off x="3118962" y="953021"/>
          <a:ext cx="154463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98400" imgH="177480" progId="Equation.DSMT4">
                  <p:embed/>
                </p:oleObj>
              </mc:Choice>
              <mc:Fallback>
                <p:oleObj name="Equation" r:id="rId6" imgW="698400" imgH="177480" progId="Equation.DSMT4">
                  <p:embed/>
                  <p:pic>
                    <p:nvPicPr>
                      <p:cNvPr id="23851" name="Object 2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8962" y="953021"/>
                        <a:ext cx="1544637" cy="3921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52" name="Object 30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642815"/>
              </p:ext>
            </p:extLst>
          </p:nvPr>
        </p:nvGraphicFramePr>
        <p:xfrm>
          <a:off x="674212" y="992708"/>
          <a:ext cx="134937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09480" imgH="177480" progId="Equation.DSMT4">
                  <p:embed/>
                </p:oleObj>
              </mc:Choice>
              <mc:Fallback>
                <p:oleObj name="Equation" r:id="rId8" imgW="609480" imgH="177480" progId="Equation.DSMT4">
                  <p:embed/>
                  <p:pic>
                    <p:nvPicPr>
                      <p:cNvPr id="23852" name="Object 3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212" y="992708"/>
                        <a:ext cx="1349375" cy="3921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53" name="Object 30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6425260"/>
              </p:ext>
            </p:extLst>
          </p:nvPr>
        </p:nvGraphicFramePr>
        <p:xfrm>
          <a:off x="3630012" y="1424756"/>
          <a:ext cx="1039812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177480" progId="Equation.DSMT4">
                  <p:embed/>
                </p:oleObj>
              </mc:Choice>
              <mc:Fallback>
                <p:oleObj name="Equation" r:id="rId10" imgW="469800" imgH="177480" progId="Equation.DSMT4">
                  <p:embed/>
                  <p:pic>
                    <p:nvPicPr>
                      <p:cNvPr id="23853" name="Object 3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0012" y="1424756"/>
                        <a:ext cx="1039812" cy="3921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54" name="Object 30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8160602"/>
              </p:ext>
            </p:extLst>
          </p:nvPr>
        </p:nvGraphicFramePr>
        <p:xfrm>
          <a:off x="1213440" y="1423168"/>
          <a:ext cx="84296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0880" imgH="177480" progId="Equation.DSMT4">
                  <p:embed/>
                </p:oleObj>
              </mc:Choice>
              <mc:Fallback>
                <p:oleObj name="Equation" r:id="rId12" imgW="380880" imgH="177480" progId="Equation.DSMT4">
                  <p:embed/>
                  <p:pic>
                    <p:nvPicPr>
                      <p:cNvPr id="23854" name="Object 3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3440" y="1423168"/>
                        <a:ext cx="842962" cy="3937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57" name="Object 3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1544862"/>
              </p:ext>
            </p:extLst>
          </p:nvPr>
        </p:nvGraphicFramePr>
        <p:xfrm>
          <a:off x="976259" y="2988146"/>
          <a:ext cx="133667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74360" imgH="279360" progId="Equation.DSMT4">
                  <p:embed/>
                </p:oleObj>
              </mc:Choice>
              <mc:Fallback>
                <p:oleObj name="Equation" r:id="rId14" imgW="774360" imgH="279360" progId="Equation.DSMT4">
                  <p:embed/>
                  <p:pic>
                    <p:nvPicPr>
                      <p:cNvPr id="23857" name="Object 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259" y="2988146"/>
                        <a:ext cx="1336675" cy="481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58" name="Object 30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201319"/>
              </p:ext>
            </p:extLst>
          </p:nvPr>
        </p:nvGraphicFramePr>
        <p:xfrm>
          <a:off x="1606794" y="3563516"/>
          <a:ext cx="70167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06080" imgH="253800" progId="Equation.DSMT4">
                  <p:embed/>
                </p:oleObj>
              </mc:Choice>
              <mc:Fallback>
                <p:oleObj name="Equation" r:id="rId16" imgW="406080" imgH="253800" progId="Equation.DSMT4">
                  <p:embed/>
                  <p:pic>
                    <p:nvPicPr>
                      <p:cNvPr id="23858" name="Object 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6794" y="3563516"/>
                        <a:ext cx="701675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59" name="Object 30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34368"/>
              </p:ext>
            </p:extLst>
          </p:nvPr>
        </p:nvGraphicFramePr>
        <p:xfrm>
          <a:off x="3118962" y="3013546"/>
          <a:ext cx="1490663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63280" imgH="279360" progId="Equation.DSMT4">
                  <p:embed/>
                </p:oleObj>
              </mc:Choice>
              <mc:Fallback>
                <p:oleObj name="Equation" r:id="rId18" imgW="863280" imgH="279360" progId="Equation.DSMT4">
                  <p:embed/>
                  <p:pic>
                    <p:nvPicPr>
                      <p:cNvPr id="23859" name="Object 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8962" y="3013546"/>
                        <a:ext cx="1490663" cy="481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0" name="Object 30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964808"/>
              </p:ext>
            </p:extLst>
          </p:nvPr>
        </p:nvGraphicFramePr>
        <p:xfrm>
          <a:off x="3753241" y="3559001"/>
          <a:ext cx="877888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07960" imgH="253800" progId="Equation.DSMT4">
                  <p:embed/>
                </p:oleObj>
              </mc:Choice>
              <mc:Fallback>
                <p:oleObj name="Equation" r:id="rId20" imgW="507960" imgH="253800" progId="Equation.DSMT4">
                  <p:embed/>
                  <p:pic>
                    <p:nvPicPr>
                      <p:cNvPr id="23860" name="Object 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3241" y="3559001"/>
                        <a:ext cx="877888" cy="436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2" name="TextBox 321"/>
          <p:cNvSpPr txBox="1">
            <a:spLocks noChangeArrowheads="1"/>
          </p:cNvSpPr>
          <p:nvPr/>
        </p:nvSpPr>
        <p:spPr bwMode="auto">
          <a:xfrm>
            <a:off x="580521" y="4280669"/>
            <a:ext cx="572079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 dirty="0">
                <a:latin typeface="Calibri" pitchFamily="34" charset="0"/>
              </a:rPr>
              <a:t>Both solutions satisfies the original equation</a:t>
            </a:r>
            <a:br>
              <a:rPr lang="en-CA" sz="2400" dirty="0">
                <a:latin typeface="Calibri" pitchFamily="34" charset="0"/>
              </a:rPr>
            </a:br>
            <a:r>
              <a:rPr lang="en-CA" sz="2400" dirty="0">
                <a:latin typeface="Calibri" pitchFamily="34" charset="0"/>
              </a:rPr>
              <a:t>so therefore we have two solutions: </a:t>
            </a:r>
            <a:br>
              <a:rPr lang="en-CA" sz="2400" dirty="0">
                <a:latin typeface="Calibri" pitchFamily="34" charset="0"/>
              </a:rPr>
            </a:br>
            <a:r>
              <a:rPr lang="en-CA" sz="2400" dirty="0">
                <a:latin typeface="Calibri" pitchFamily="34" charset="0"/>
              </a:rPr>
              <a:t>x= -8 &amp; x= 2</a:t>
            </a:r>
          </a:p>
        </p:txBody>
      </p:sp>
      <p:cxnSp>
        <p:nvCxnSpPr>
          <p:cNvPr id="324" name="Straight Connector 323"/>
          <p:cNvCxnSpPr/>
          <p:nvPr/>
        </p:nvCxnSpPr>
        <p:spPr>
          <a:xfrm>
            <a:off x="6427342" y="3054821"/>
            <a:ext cx="3806825" cy="15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861" name="Object 309"/>
          <p:cNvGraphicFramePr>
            <a:graphicFrameLocks noChangeAspect="1"/>
          </p:cNvGraphicFramePr>
          <p:nvPr/>
        </p:nvGraphicFramePr>
        <p:xfrm>
          <a:off x="8789542" y="3805709"/>
          <a:ext cx="1192213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22030" imgH="203112" progId="Equation.DSMT4">
                  <p:embed/>
                </p:oleObj>
              </mc:Choice>
              <mc:Fallback>
                <p:oleObj name="Equation" r:id="rId22" imgW="622030" imgH="203112" progId="Equation.DSMT4">
                  <p:embed/>
                  <p:pic>
                    <p:nvPicPr>
                      <p:cNvPr id="23861" name="Object 3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9542" y="3805709"/>
                        <a:ext cx="1192213" cy="3873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2" name="Object 310"/>
          <p:cNvGraphicFramePr>
            <a:graphicFrameLocks noChangeAspect="1"/>
          </p:cNvGraphicFramePr>
          <p:nvPr/>
        </p:nvGraphicFramePr>
        <p:xfrm>
          <a:off x="7320136" y="4868586"/>
          <a:ext cx="1368152" cy="504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85800" imgH="253800" progId="Equation.DSMT4">
                  <p:embed/>
                </p:oleObj>
              </mc:Choice>
              <mc:Fallback>
                <p:oleObj name="Equation" r:id="rId24" imgW="685800" imgH="253800" progId="Equation.DSMT4">
                  <p:embed/>
                  <p:pic>
                    <p:nvPicPr>
                      <p:cNvPr id="23862" name="Object 3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0136" y="4868586"/>
                        <a:ext cx="1368152" cy="50463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3" name="Object 311"/>
          <p:cNvGraphicFramePr>
            <a:graphicFrameLocks noChangeAspect="1"/>
          </p:cNvGraphicFramePr>
          <p:nvPr/>
        </p:nvGraphicFramePr>
        <p:xfrm>
          <a:off x="9464229" y="3080221"/>
          <a:ext cx="7302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80835" imgH="203112" progId="Equation.DSMT4">
                  <p:embed/>
                </p:oleObj>
              </mc:Choice>
              <mc:Fallback>
                <p:oleObj name="Equation" r:id="rId26" imgW="380835" imgH="203112" progId="Equation.DSMT4">
                  <p:embed/>
                  <p:pic>
                    <p:nvPicPr>
                      <p:cNvPr id="23863" name="Object 3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4229" y="3080221"/>
                        <a:ext cx="730250" cy="3873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" name="Oval 327"/>
          <p:cNvSpPr/>
          <p:nvPr/>
        </p:nvSpPr>
        <p:spPr>
          <a:xfrm>
            <a:off x="7208391" y="3013546"/>
            <a:ext cx="71438" cy="71438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29" name="Oval 328"/>
          <p:cNvSpPr/>
          <p:nvPr/>
        </p:nvSpPr>
        <p:spPr>
          <a:xfrm>
            <a:off x="9026080" y="3029421"/>
            <a:ext cx="71437" cy="71438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6" name="TextBox 105"/>
          <p:cNvSpPr txBox="1">
            <a:spLocks noChangeArrowheads="1"/>
          </p:cNvSpPr>
          <p:nvPr/>
        </p:nvSpPr>
        <p:spPr bwMode="auto">
          <a:xfrm>
            <a:off x="279200" y="1951497"/>
            <a:ext cx="5605215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 dirty="0">
                <a:latin typeface="Calibri" pitchFamily="34" charset="0"/>
              </a:rPr>
              <a:t>Now check for extraneous roots by plugging “x” back into the original equation</a:t>
            </a:r>
          </a:p>
        </p:txBody>
      </p:sp>
      <p:sp>
        <p:nvSpPr>
          <p:cNvPr id="107" name="TextBox 106"/>
          <p:cNvSpPr txBox="1">
            <a:spLocks noChangeArrowheads="1"/>
          </p:cNvSpPr>
          <p:nvPr/>
        </p:nvSpPr>
        <p:spPr bwMode="auto">
          <a:xfrm>
            <a:off x="6134483" y="144644"/>
            <a:ext cx="5349937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 dirty="0">
                <a:latin typeface="Calibri" pitchFamily="34" charset="0"/>
              </a:rPr>
              <a:t>If we are to solve this equation graphically, the left side is y1 and the right side is y2 </a:t>
            </a:r>
          </a:p>
        </p:txBody>
      </p:sp>
      <p:graphicFrame>
        <p:nvGraphicFramePr>
          <p:cNvPr id="108" name="Object 30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4660825"/>
              </p:ext>
            </p:extLst>
          </p:nvPr>
        </p:nvGraphicFramePr>
        <p:xfrm>
          <a:off x="6301318" y="1043458"/>
          <a:ext cx="1387475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723600" imgH="253800" progId="Equation.DSMT4">
                  <p:embed/>
                </p:oleObj>
              </mc:Choice>
              <mc:Fallback>
                <p:oleObj name="Equation" r:id="rId28" imgW="723600" imgH="253800" progId="Equation.DSMT4">
                  <p:embed/>
                  <p:pic>
                    <p:nvPicPr>
                      <p:cNvPr id="108" name="Object 3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1318" y="1043458"/>
                        <a:ext cx="1387475" cy="4841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Object 3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459703"/>
              </p:ext>
            </p:extLst>
          </p:nvPr>
        </p:nvGraphicFramePr>
        <p:xfrm>
          <a:off x="6255216" y="1790333"/>
          <a:ext cx="852488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44240" imgH="228600" progId="Equation.DSMT4">
                  <p:embed/>
                </p:oleObj>
              </mc:Choice>
              <mc:Fallback>
                <p:oleObj name="Equation" r:id="rId30" imgW="444240" imgH="228600" progId="Equation.DSMT4">
                  <p:embed/>
                  <p:pic>
                    <p:nvPicPr>
                      <p:cNvPr id="109" name="Object 3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5216" y="1790333"/>
                        <a:ext cx="852488" cy="4365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" name="Object 3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635073"/>
              </p:ext>
            </p:extLst>
          </p:nvPr>
        </p:nvGraphicFramePr>
        <p:xfrm>
          <a:off x="7206804" y="2649539"/>
          <a:ext cx="6635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69800" imgH="253800" progId="Equation.DSMT4">
                  <p:embed/>
                </p:oleObj>
              </mc:Choice>
              <mc:Fallback>
                <p:oleObj name="Equation" r:id="rId32" imgW="469800" imgH="253800" progId="Equation.DSMT4">
                  <p:embed/>
                  <p:pic>
                    <p:nvPicPr>
                      <p:cNvPr id="110" name="Object 3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6804" y="2649539"/>
                        <a:ext cx="663575" cy="355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Object 3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335952"/>
              </p:ext>
            </p:extLst>
          </p:nvPr>
        </p:nvGraphicFramePr>
        <p:xfrm>
          <a:off x="9303105" y="2669671"/>
          <a:ext cx="554037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93480" imgH="253800" progId="Equation.DSMT4">
                  <p:embed/>
                </p:oleObj>
              </mc:Choice>
              <mc:Fallback>
                <p:oleObj name="Equation" r:id="rId34" imgW="393480" imgH="253800" progId="Equation.DSMT4">
                  <p:embed/>
                  <p:pic>
                    <p:nvPicPr>
                      <p:cNvPr id="111" name="Object 3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3105" y="2669671"/>
                        <a:ext cx="554037" cy="3571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" name="TextBox 103">
            <a:extLst>
              <a:ext uri="{FF2B5EF4-FFF2-40B4-BE49-F238E27FC236}">
                <a16:creationId xmlns:a16="http://schemas.microsoft.com/office/drawing/2014/main" id="{10C38333-0D27-479B-AA6A-DB0E4D8A1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0704" y="1079971"/>
            <a:ext cx="3738312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 dirty="0">
                <a:latin typeface="Calibri" pitchFamily="34" charset="0"/>
              </a:rPr>
              <a:t>ABS value of a straight line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FEB2D24-38A4-43EE-A7F8-2D821037A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6223" y="1750535"/>
            <a:ext cx="3738312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 dirty="0" err="1">
                <a:latin typeface="Calibri" pitchFamily="34" charset="0"/>
              </a:rPr>
              <a:t>HORizontal</a:t>
            </a:r>
            <a:r>
              <a:rPr lang="en-CA" sz="2300" dirty="0">
                <a:latin typeface="Calibri" pitchFamily="34" charset="0"/>
              </a:rPr>
              <a:t> line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3EA60F4E-C1E0-44DA-9891-D72305EF9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9964" y="5617206"/>
            <a:ext cx="7557148" cy="4462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 dirty="0">
                <a:latin typeface="Calibri" pitchFamily="34" charset="0"/>
              </a:rPr>
              <a:t>LOOK For the INTERSECTIIONS points to find your solution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0E007A9C-F5FB-4326-AEDE-A8A36AB0E7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9964" y="6011257"/>
            <a:ext cx="7557148" cy="4462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 dirty="0">
                <a:latin typeface="Calibri" pitchFamily="34" charset="0"/>
              </a:rPr>
              <a:t>The “x” coordinates will be your solutions!!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51575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23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238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23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1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" grpId="0"/>
      <p:bldP spid="328" grpId="0" animBg="1"/>
      <p:bldP spid="329" grpId="0" animBg="1"/>
      <p:bldP spid="106" grpId="0"/>
      <p:bldP spid="107" grpId="0"/>
      <p:bldP spid="104" grpId="0"/>
      <p:bldP spid="105" grpId="0"/>
      <p:bldP spid="112" grpId="0" animBg="1"/>
      <p:bldP spid="1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478" y="111919"/>
            <a:ext cx="7499350" cy="7080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CA"/>
              <a:t>Practice: Solve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529816"/>
              </p:ext>
            </p:extLst>
          </p:nvPr>
        </p:nvGraphicFramePr>
        <p:xfrm>
          <a:off x="489134" y="1020054"/>
          <a:ext cx="2035175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54080" imgH="253800" progId="Equation.DSMT4">
                  <p:embed/>
                </p:oleObj>
              </mc:Choice>
              <mc:Fallback>
                <p:oleObj name="Equation" r:id="rId4" imgW="1054080" imgH="25380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134" y="1020054"/>
                        <a:ext cx="2035175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960249"/>
              </p:ext>
            </p:extLst>
          </p:nvPr>
        </p:nvGraphicFramePr>
        <p:xfrm>
          <a:off x="3129115" y="1881793"/>
          <a:ext cx="1520825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87058" imgH="177723" progId="Equation.DSMT4">
                  <p:embed/>
                </p:oleObj>
              </mc:Choice>
              <mc:Fallback>
                <p:oleObj name="Equation" r:id="rId6" imgW="787058" imgH="177723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9115" y="1881793"/>
                        <a:ext cx="1520825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4132593"/>
              </p:ext>
            </p:extLst>
          </p:nvPr>
        </p:nvGraphicFramePr>
        <p:xfrm>
          <a:off x="508028" y="1780193"/>
          <a:ext cx="20351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253800" progId="Equation.DSMT4">
                  <p:embed/>
                </p:oleObj>
              </mc:Choice>
              <mc:Fallback>
                <p:oleObj name="Equation" r:id="rId8" imgW="1054080" imgH="25380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28" y="1780193"/>
                        <a:ext cx="2035175" cy="4921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8731262"/>
              </p:ext>
            </p:extLst>
          </p:nvPr>
        </p:nvGraphicFramePr>
        <p:xfrm>
          <a:off x="3373590" y="2340580"/>
          <a:ext cx="833437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31613" imgH="165028" progId="Equation.DSMT4">
                  <p:embed/>
                </p:oleObj>
              </mc:Choice>
              <mc:Fallback>
                <p:oleObj name="Equation" r:id="rId10" imgW="431613" imgH="165028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590" y="2340580"/>
                        <a:ext cx="833437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202139" y="2751742"/>
            <a:ext cx="1492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No Solutions</a:t>
            </a:r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5034501"/>
              </p:ext>
            </p:extLst>
          </p:nvPr>
        </p:nvGraphicFramePr>
        <p:xfrm>
          <a:off x="508027" y="2288193"/>
          <a:ext cx="17653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14400" imgH="177480" progId="Equation.DSMT4">
                  <p:embed/>
                </p:oleObj>
              </mc:Choice>
              <mc:Fallback>
                <p:oleObj name="Equation" r:id="rId12" imgW="914400" imgH="177480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27" y="2288193"/>
                        <a:ext cx="1765300" cy="3444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94548"/>
              </p:ext>
            </p:extLst>
          </p:nvPr>
        </p:nvGraphicFramePr>
        <p:xfrm>
          <a:off x="753693" y="2751619"/>
          <a:ext cx="906463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9800" imgH="177480" progId="Equation.DSMT4">
                  <p:embed/>
                </p:oleObj>
              </mc:Choice>
              <mc:Fallback>
                <p:oleObj name="Equation" r:id="rId14" imgW="469800" imgH="177480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693" y="2751619"/>
                        <a:ext cx="906463" cy="3444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8745881"/>
              </p:ext>
            </p:extLst>
          </p:nvPr>
        </p:nvGraphicFramePr>
        <p:xfrm>
          <a:off x="925143" y="3183667"/>
          <a:ext cx="735012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0880" imgH="177480" progId="Equation.DSMT4">
                  <p:embed/>
                </p:oleObj>
              </mc:Choice>
              <mc:Fallback>
                <p:oleObj name="Equation" r:id="rId16" imgW="380880" imgH="177480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143" y="3183667"/>
                        <a:ext cx="735012" cy="3444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6848952"/>
              </p:ext>
            </p:extLst>
          </p:nvPr>
        </p:nvGraphicFramePr>
        <p:xfrm>
          <a:off x="580035" y="3816186"/>
          <a:ext cx="17319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79500" imgH="279400" progId="Equation.DSMT4">
                  <p:embed/>
                </p:oleObj>
              </mc:Choice>
              <mc:Fallback>
                <p:oleObj name="Equation" r:id="rId18" imgW="1079500" imgH="279400" progId="Equation.DSMT4">
                  <p:embed/>
                  <p:pic>
                    <p:nvPicPr>
                      <p:cNvPr id="51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035" y="3816186"/>
                        <a:ext cx="1731962" cy="4476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411439"/>
              </p:ext>
            </p:extLst>
          </p:nvPr>
        </p:nvGraphicFramePr>
        <p:xfrm>
          <a:off x="978498" y="4340061"/>
          <a:ext cx="77946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82391" imgH="253890" progId="Equation.DSMT4">
                  <p:embed/>
                </p:oleObj>
              </mc:Choice>
              <mc:Fallback>
                <p:oleObj name="Equation" r:id="rId20" imgW="482391" imgH="253890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498" y="4340061"/>
                        <a:ext cx="779463" cy="4095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6" name="TextBox 15"/>
          <p:cNvSpPr txBox="1">
            <a:spLocks noChangeArrowheads="1"/>
          </p:cNvSpPr>
          <p:nvPr/>
        </p:nvSpPr>
        <p:spPr bwMode="auto">
          <a:xfrm>
            <a:off x="304478" y="4815997"/>
            <a:ext cx="249940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/>
              <a:t>There is only one </a:t>
            </a:r>
            <a:br>
              <a:rPr lang="en-CA" sz="2200"/>
            </a:br>
            <a:r>
              <a:rPr lang="en-CA" sz="2200"/>
              <a:t>solution  at x = 0</a:t>
            </a:r>
          </a:p>
        </p:txBody>
      </p:sp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8970847"/>
              </p:ext>
            </p:extLst>
          </p:nvPr>
        </p:nvGraphicFramePr>
        <p:xfrm>
          <a:off x="6384033" y="962819"/>
          <a:ext cx="2376488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31560" imgH="253800" progId="Equation.DSMT4">
                  <p:embed/>
                </p:oleObj>
              </mc:Choice>
              <mc:Fallback>
                <p:oleObj name="Equation" r:id="rId22" imgW="1231560" imgH="253800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4033" y="962819"/>
                        <a:ext cx="2376488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7092934"/>
              </p:ext>
            </p:extLst>
          </p:nvPr>
        </p:nvGraphicFramePr>
        <p:xfrm>
          <a:off x="8363300" y="1709549"/>
          <a:ext cx="17907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26698" imgH="177723" progId="Equation.DSMT4">
                  <p:embed/>
                </p:oleObj>
              </mc:Choice>
              <mc:Fallback>
                <p:oleObj name="Equation" r:id="rId24" imgW="926698" imgH="177723" progId="Equation.DSMT4">
                  <p:embed/>
                  <p:pic>
                    <p:nvPicPr>
                      <p:cNvPr id="51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3300" y="1709549"/>
                        <a:ext cx="1790700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470770"/>
              </p:ext>
            </p:extLst>
          </p:nvPr>
        </p:nvGraphicFramePr>
        <p:xfrm>
          <a:off x="6265569" y="1668274"/>
          <a:ext cx="19970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180800" imgH="253800" progId="Equation.DSMT4">
                  <p:embed/>
                </p:oleObj>
              </mc:Choice>
              <mc:Fallback>
                <p:oleObj name="Equation" r:id="rId26" imgW="1180800" imgH="253800" progId="Equation.DSMT4">
                  <p:embed/>
                  <p:pic>
                    <p:nvPicPr>
                      <p:cNvPr id="51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5569" y="1668274"/>
                        <a:ext cx="1997075" cy="431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727542"/>
              </p:ext>
            </p:extLst>
          </p:nvPr>
        </p:nvGraphicFramePr>
        <p:xfrm>
          <a:off x="6193561" y="2136216"/>
          <a:ext cx="1985963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028520" imgH="177480" progId="Equation.DSMT4">
                  <p:embed/>
                </p:oleObj>
              </mc:Choice>
              <mc:Fallback>
                <p:oleObj name="Equation" r:id="rId28" imgW="1028520" imgH="177480" progId="Equation.DSMT4">
                  <p:embed/>
                  <p:pic>
                    <p:nvPicPr>
                      <p:cNvPr id="5134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3561" y="2136216"/>
                        <a:ext cx="1985963" cy="3444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363627"/>
              </p:ext>
            </p:extLst>
          </p:nvPr>
        </p:nvGraphicFramePr>
        <p:xfrm>
          <a:off x="6536634" y="2568264"/>
          <a:ext cx="881063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57200" imgH="177480" progId="Equation.DSMT4">
                  <p:embed/>
                </p:oleObj>
              </mc:Choice>
              <mc:Fallback>
                <p:oleObj name="Equation" r:id="rId30" imgW="457200" imgH="177480" progId="Equation.DSMT4">
                  <p:embed/>
                  <p:pic>
                    <p:nvPicPr>
                      <p:cNvPr id="5135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6634" y="2568264"/>
                        <a:ext cx="881063" cy="3444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0476870"/>
              </p:ext>
            </p:extLst>
          </p:nvPr>
        </p:nvGraphicFramePr>
        <p:xfrm>
          <a:off x="6121552" y="2965634"/>
          <a:ext cx="1639888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850680" imgH="419040" progId="Equation.DSMT4">
                  <p:embed/>
                </p:oleObj>
              </mc:Choice>
              <mc:Fallback>
                <p:oleObj name="Equation" r:id="rId32" imgW="850680" imgH="419040" progId="Equation.DSMT4">
                  <p:embed/>
                  <p:pic>
                    <p:nvPicPr>
                      <p:cNvPr id="5136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1552" y="2965634"/>
                        <a:ext cx="1639888" cy="8112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290001"/>
              </p:ext>
            </p:extLst>
          </p:nvPr>
        </p:nvGraphicFramePr>
        <p:xfrm>
          <a:off x="5818464" y="4081175"/>
          <a:ext cx="2230438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612900" imgH="279400" progId="Equation.DSMT4">
                  <p:embed/>
                </p:oleObj>
              </mc:Choice>
              <mc:Fallback>
                <p:oleObj name="Equation" r:id="rId34" imgW="1612900" imgH="279400" progId="Equation.DSMT4">
                  <p:embed/>
                  <p:pic>
                    <p:nvPicPr>
                      <p:cNvPr id="5137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8464" y="4081175"/>
                        <a:ext cx="2230438" cy="4492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8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5058687"/>
              </p:ext>
            </p:extLst>
          </p:nvPr>
        </p:nvGraphicFramePr>
        <p:xfrm>
          <a:off x="5940702" y="4574888"/>
          <a:ext cx="1744662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079032" imgH="253890" progId="Equation.DSMT4">
                  <p:embed/>
                </p:oleObj>
              </mc:Choice>
              <mc:Fallback>
                <p:oleObj name="Equation" r:id="rId36" imgW="1079032" imgH="253890" progId="Equation.DSMT4">
                  <p:embed/>
                  <p:pic>
                    <p:nvPicPr>
                      <p:cNvPr id="5138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702" y="4574888"/>
                        <a:ext cx="1744662" cy="4095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9" name="TextBox 28"/>
          <p:cNvSpPr txBox="1">
            <a:spLocks noChangeArrowheads="1"/>
          </p:cNvSpPr>
          <p:nvPr/>
        </p:nvSpPr>
        <p:spPr bwMode="auto">
          <a:xfrm>
            <a:off x="4871439" y="4984463"/>
            <a:ext cx="302518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/>
              <a:t>This  solution satisfies </a:t>
            </a:r>
            <a:br>
              <a:rPr lang="en-CA" sz="2200" dirty="0"/>
            </a:br>
            <a:r>
              <a:rPr lang="en-CA" sz="2200" dirty="0"/>
              <a:t>the original equation</a:t>
            </a:r>
            <a:br>
              <a:rPr lang="en-CA" sz="2200" dirty="0"/>
            </a:br>
            <a:r>
              <a:rPr lang="en-CA" sz="2200" dirty="0"/>
              <a:t>so x = 1.666…</a:t>
            </a:r>
          </a:p>
        </p:txBody>
      </p:sp>
      <p:graphicFrame>
        <p:nvGraphicFramePr>
          <p:cNvPr id="5139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138131"/>
              </p:ext>
            </p:extLst>
          </p:nvPr>
        </p:nvGraphicFramePr>
        <p:xfrm>
          <a:off x="8857856" y="2208224"/>
          <a:ext cx="6858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355138" imgH="177569" progId="Equation.DSMT4">
                  <p:embed/>
                </p:oleObj>
              </mc:Choice>
              <mc:Fallback>
                <p:oleObj name="Equation" r:id="rId38" imgW="355138" imgH="177569" progId="Equation.DSMT4">
                  <p:embed/>
                  <p:pic>
                    <p:nvPicPr>
                      <p:cNvPr id="5139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7856" y="2208224"/>
                        <a:ext cx="685800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118270"/>
              </p:ext>
            </p:extLst>
          </p:nvPr>
        </p:nvGraphicFramePr>
        <p:xfrm>
          <a:off x="8394978" y="4060537"/>
          <a:ext cx="1616075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168400" imgH="279400" progId="Equation.DSMT4">
                  <p:embed/>
                </p:oleObj>
              </mc:Choice>
              <mc:Fallback>
                <p:oleObj name="Equation" r:id="rId40" imgW="1168400" imgH="279400" progId="Equation.DSMT4">
                  <p:embed/>
                  <p:pic>
                    <p:nvPicPr>
                      <p:cNvPr id="514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4978" y="4060537"/>
                        <a:ext cx="1616075" cy="4492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60532"/>
              </p:ext>
            </p:extLst>
          </p:nvPr>
        </p:nvGraphicFramePr>
        <p:xfrm>
          <a:off x="8663265" y="4597113"/>
          <a:ext cx="969963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583947" imgH="253890" progId="Equation.DSMT4">
                  <p:embed/>
                </p:oleObj>
              </mc:Choice>
              <mc:Fallback>
                <p:oleObj name="Equation" r:id="rId42" imgW="583947" imgH="253890" progId="Equation.DSMT4">
                  <p:embed/>
                  <p:pic>
                    <p:nvPicPr>
                      <p:cNvPr id="5141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63265" y="4597113"/>
                        <a:ext cx="969963" cy="4079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50" name="TextBox 33"/>
          <p:cNvSpPr txBox="1">
            <a:spLocks noChangeArrowheads="1"/>
          </p:cNvSpPr>
          <p:nvPr/>
        </p:nvSpPr>
        <p:spPr bwMode="auto">
          <a:xfrm>
            <a:off x="8048902" y="4956995"/>
            <a:ext cx="332334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 sz="2100" b="1" dirty="0">
                <a:solidFill>
                  <a:srgbClr val="FF0000"/>
                </a:solidFill>
              </a:rPr>
              <a:t>Extraneous Root</a:t>
            </a:r>
            <a:br>
              <a:rPr lang="en-CA" sz="2100" b="1" dirty="0">
                <a:solidFill>
                  <a:srgbClr val="FF0000"/>
                </a:solidFill>
              </a:rPr>
            </a:br>
            <a:r>
              <a:rPr lang="en-CA" sz="2100" b="1" dirty="0">
                <a:solidFill>
                  <a:srgbClr val="FF0000"/>
                </a:solidFill>
              </a:rPr>
              <a:t>so x=1 is NOT a solution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7769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146" grpId="0"/>
      <p:bldP spid="5149" grpId="0"/>
      <p:bldP spid="51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327" y="272257"/>
            <a:ext cx="7499350" cy="7080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CA"/>
              <a:t>Practice: Graphical Solutions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7923763"/>
              </p:ext>
            </p:extLst>
          </p:nvPr>
        </p:nvGraphicFramePr>
        <p:xfrm>
          <a:off x="2022497" y="1098550"/>
          <a:ext cx="1617662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7836" imgH="253890" progId="Equation.DSMT4">
                  <p:embed/>
                </p:oleObj>
              </mc:Choice>
              <mc:Fallback>
                <p:oleObj name="Equation" r:id="rId4" imgW="837836" imgH="253890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497" y="1098550"/>
                        <a:ext cx="1617662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11"/>
          <p:cNvGraphicFramePr>
            <a:graphicFrameLocks noChangeAspect="1"/>
          </p:cNvGraphicFramePr>
          <p:nvPr/>
        </p:nvGraphicFramePr>
        <p:xfrm>
          <a:off x="7712075" y="1108075"/>
          <a:ext cx="1887538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476" imgH="253890" progId="Equation.DSMT4">
                  <p:embed/>
                </p:oleObj>
              </mc:Choice>
              <mc:Fallback>
                <p:oleObj name="Equation" r:id="rId6" imgW="977476" imgH="253890" progId="Equation.DSMT4">
                  <p:embed/>
                  <p:pic>
                    <p:nvPicPr>
                      <p:cNvPr id="614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2075" y="1108075"/>
                        <a:ext cx="1887538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55" name="Group 27"/>
          <p:cNvGrpSpPr>
            <a:grpSpLocks noChangeAspect="1"/>
          </p:cNvGrpSpPr>
          <p:nvPr/>
        </p:nvGrpSpPr>
        <p:grpSpPr bwMode="auto">
          <a:xfrm>
            <a:off x="1160484" y="1789113"/>
            <a:ext cx="3778250" cy="4086226"/>
            <a:chOff x="424" y="1117"/>
            <a:chExt cx="2380" cy="2574"/>
          </a:xfrm>
        </p:grpSpPr>
        <p:sp>
          <p:nvSpPr>
            <p:cNvPr id="6255" name="AutoShape 26"/>
            <p:cNvSpPr>
              <a:spLocks noChangeAspect="1" noChangeArrowheads="1" noTextEdit="1"/>
            </p:cNvSpPr>
            <p:nvPr/>
          </p:nvSpPr>
          <p:spPr bwMode="auto">
            <a:xfrm>
              <a:off x="424" y="1122"/>
              <a:ext cx="2380" cy="2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6" name="Rectangle 28"/>
            <p:cNvSpPr>
              <a:spLocks noChangeArrowheads="1"/>
            </p:cNvSpPr>
            <p:nvPr/>
          </p:nvSpPr>
          <p:spPr bwMode="auto">
            <a:xfrm>
              <a:off x="426" y="1127"/>
              <a:ext cx="2376" cy="2559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57" name="Line 29"/>
            <p:cNvSpPr>
              <a:spLocks noChangeShapeType="1"/>
            </p:cNvSpPr>
            <p:nvPr/>
          </p:nvSpPr>
          <p:spPr bwMode="auto">
            <a:xfrm flipV="1">
              <a:off x="642" y="1127"/>
              <a:ext cx="1" cy="255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8" name="Line 30"/>
            <p:cNvSpPr>
              <a:spLocks noChangeShapeType="1"/>
            </p:cNvSpPr>
            <p:nvPr/>
          </p:nvSpPr>
          <p:spPr bwMode="auto">
            <a:xfrm flipV="1">
              <a:off x="645" y="1127"/>
              <a:ext cx="1" cy="255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9" name="Line 31"/>
            <p:cNvSpPr>
              <a:spLocks noChangeShapeType="1"/>
            </p:cNvSpPr>
            <p:nvPr/>
          </p:nvSpPr>
          <p:spPr bwMode="auto">
            <a:xfrm flipV="1">
              <a:off x="856" y="1127"/>
              <a:ext cx="1" cy="255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0" name="Line 32"/>
            <p:cNvSpPr>
              <a:spLocks noChangeShapeType="1"/>
            </p:cNvSpPr>
            <p:nvPr/>
          </p:nvSpPr>
          <p:spPr bwMode="auto">
            <a:xfrm flipV="1">
              <a:off x="859" y="1127"/>
              <a:ext cx="1" cy="255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1" name="Line 33"/>
            <p:cNvSpPr>
              <a:spLocks noChangeShapeType="1"/>
            </p:cNvSpPr>
            <p:nvPr/>
          </p:nvSpPr>
          <p:spPr bwMode="auto">
            <a:xfrm flipV="1">
              <a:off x="1072" y="1127"/>
              <a:ext cx="1" cy="255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2" name="Line 34"/>
            <p:cNvSpPr>
              <a:spLocks noChangeShapeType="1"/>
            </p:cNvSpPr>
            <p:nvPr/>
          </p:nvSpPr>
          <p:spPr bwMode="auto">
            <a:xfrm flipV="1">
              <a:off x="1075" y="1127"/>
              <a:ext cx="1" cy="255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3" name="Line 35"/>
            <p:cNvSpPr>
              <a:spLocks noChangeShapeType="1"/>
            </p:cNvSpPr>
            <p:nvPr/>
          </p:nvSpPr>
          <p:spPr bwMode="auto">
            <a:xfrm flipV="1">
              <a:off x="1505" y="1127"/>
              <a:ext cx="1" cy="255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4" name="Line 36"/>
            <p:cNvSpPr>
              <a:spLocks noChangeShapeType="1"/>
            </p:cNvSpPr>
            <p:nvPr/>
          </p:nvSpPr>
          <p:spPr bwMode="auto">
            <a:xfrm flipV="1">
              <a:off x="1507" y="1127"/>
              <a:ext cx="1" cy="255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5" name="Line 37"/>
            <p:cNvSpPr>
              <a:spLocks noChangeShapeType="1"/>
            </p:cNvSpPr>
            <p:nvPr/>
          </p:nvSpPr>
          <p:spPr bwMode="auto">
            <a:xfrm flipV="1">
              <a:off x="1719" y="1127"/>
              <a:ext cx="1" cy="255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6" name="Line 38"/>
            <p:cNvSpPr>
              <a:spLocks noChangeShapeType="1"/>
            </p:cNvSpPr>
            <p:nvPr/>
          </p:nvSpPr>
          <p:spPr bwMode="auto">
            <a:xfrm flipV="1">
              <a:off x="1721" y="1127"/>
              <a:ext cx="1" cy="255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7" name="Line 39"/>
            <p:cNvSpPr>
              <a:spLocks noChangeShapeType="1"/>
            </p:cNvSpPr>
            <p:nvPr/>
          </p:nvSpPr>
          <p:spPr bwMode="auto">
            <a:xfrm flipV="1">
              <a:off x="1935" y="1127"/>
              <a:ext cx="1" cy="255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8" name="Line 40"/>
            <p:cNvSpPr>
              <a:spLocks noChangeShapeType="1"/>
            </p:cNvSpPr>
            <p:nvPr/>
          </p:nvSpPr>
          <p:spPr bwMode="auto">
            <a:xfrm flipV="1">
              <a:off x="1937" y="1127"/>
              <a:ext cx="1" cy="255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9" name="Line 41"/>
            <p:cNvSpPr>
              <a:spLocks noChangeShapeType="1"/>
            </p:cNvSpPr>
            <p:nvPr/>
          </p:nvSpPr>
          <p:spPr bwMode="auto">
            <a:xfrm flipV="1">
              <a:off x="2151" y="1127"/>
              <a:ext cx="1" cy="255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0" name="Line 42"/>
            <p:cNvSpPr>
              <a:spLocks noChangeShapeType="1"/>
            </p:cNvSpPr>
            <p:nvPr/>
          </p:nvSpPr>
          <p:spPr bwMode="auto">
            <a:xfrm flipV="1">
              <a:off x="2153" y="1127"/>
              <a:ext cx="1" cy="255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1" name="Line 43"/>
            <p:cNvSpPr>
              <a:spLocks noChangeShapeType="1"/>
            </p:cNvSpPr>
            <p:nvPr/>
          </p:nvSpPr>
          <p:spPr bwMode="auto">
            <a:xfrm flipV="1">
              <a:off x="2367" y="1127"/>
              <a:ext cx="1" cy="255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2" name="Line 44"/>
            <p:cNvSpPr>
              <a:spLocks noChangeShapeType="1"/>
            </p:cNvSpPr>
            <p:nvPr/>
          </p:nvSpPr>
          <p:spPr bwMode="auto">
            <a:xfrm flipV="1">
              <a:off x="2369" y="1127"/>
              <a:ext cx="1" cy="255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3" name="Line 45"/>
            <p:cNvSpPr>
              <a:spLocks noChangeShapeType="1"/>
            </p:cNvSpPr>
            <p:nvPr/>
          </p:nvSpPr>
          <p:spPr bwMode="auto">
            <a:xfrm flipV="1">
              <a:off x="2581" y="1127"/>
              <a:ext cx="1" cy="255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4" name="Line 46"/>
            <p:cNvSpPr>
              <a:spLocks noChangeShapeType="1"/>
            </p:cNvSpPr>
            <p:nvPr/>
          </p:nvSpPr>
          <p:spPr bwMode="auto">
            <a:xfrm flipV="1">
              <a:off x="2583" y="1127"/>
              <a:ext cx="1" cy="255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5" name="Line 47"/>
            <p:cNvSpPr>
              <a:spLocks noChangeShapeType="1"/>
            </p:cNvSpPr>
            <p:nvPr/>
          </p:nvSpPr>
          <p:spPr bwMode="auto">
            <a:xfrm>
              <a:off x="429" y="3463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6" name="Line 48"/>
            <p:cNvSpPr>
              <a:spLocks noChangeShapeType="1"/>
            </p:cNvSpPr>
            <p:nvPr/>
          </p:nvSpPr>
          <p:spPr bwMode="auto">
            <a:xfrm>
              <a:off x="429" y="3469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7" name="Line 49"/>
            <p:cNvSpPr>
              <a:spLocks noChangeShapeType="1"/>
            </p:cNvSpPr>
            <p:nvPr/>
          </p:nvSpPr>
          <p:spPr bwMode="auto">
            <a:xfrm>
              <a:off x="429" y="3251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8" name="Line 50"/>
            <p:cNvSpPr>
              <a:spLocks noChangeShapeType="1"/>
            </p:cNvSpPr>
            <p:nvPr/>
          </p:nvSpPr>
          <p:spPr bwMode="auto">
            <a:xfrm>
              <a:off x="429" y="3257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9" name="Line 51"/>
            <p:cNvSpPr>
              <a:spLocks noChangeShapeType="1"/>
            </p:cNvSpPr>
            <p:nvPr/>
          </p:nvSpPr>
          <p:spPr bwMode="auto">
            <a:xfrm>
              <a:off x="429" y="3040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0" name="Line 52"/>
            <p:cNvSpPr>
              <a:spLocks noChangeShapeType="1"/>
            </p:cNvSpPr>
            <p:nvPr/>
          </p:nvSpPr>
          <p:spPr bwMode="auto">
            <a:xfrm>
              <a:off x="429" y="3045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1" name="Line 53"/>
            <p:cNvSpPr>
              <a:spLocks noChangeShapeType="1"/>
            </p:cNvSpPr>
            <p:nvPr/>
          </p:nvSpPr>
          <p:spPr bwMode="auto">
            <a:xfrm>
              <a:off x="429" y="2616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2" name="Line 54"/>
            <p:cNvSpPr>
              <a:spLocks noChangeShapeType="1"/>
            </p:cNvSpPr>
            <p:nvPr/>
          </p:nvSpPr>
          <p:spPr bwMode="auto">
            <a:xfrm>
              <a:off x="429" y="2621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3" name="Line 55"/>
            <p:cNvSpPr>
              <a:spLocks noChangeShapeType="1"/>
            </p:cNvSpPr>
            <p:nvPr/>
          </p:nvSpPr>
          <p:spPr bwMode="auto">
            <a:xfrm>
              <a:off x="429" y="2399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4" name="Line 56"/>
            <p:cNvSpPr>
              <a:spLocks noChangeShapeType="1"/>
            </p:cNvSpPr>
            <p:nvPr/>
          </p:nvSpPr>
          <p:spPr bwMode="auto">
            <a:xfrm>
              <a:off x="429" y="2404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5" name="Line 57"/>
            <p:cNvSpPr>
              <a:spLocks noChangeShapeType="1"/>
            </p:cNvSpPr>
            <p:nvPr/>
          </p:nvSpPr>
          <p:spPr bwMode="auto">
            <a:xfrm>
              <a:off x="429" y="2187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6" name="Line 58"/>
            <p:cNvSpPr>
              <a:spLocks noChangeShapeType="1"/>
            </p:cNvSpPr>
            <p:nvPr/>
          </p:nvSpPr>
          <p:spPr bwMode="auto">
            <a:xfrm>
              <a:off x="429" y="2192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7" name="Line 59"/>
            <p:cNvSpPr>
              <a:spLocks noChangeShapeType="1"/>
            </p:cNvSpPr>
            <p:nvPr/>
          </p:nvSpPr>
          <p:spPr bwMode="auto">
            <a:xfrm>
              <a:off x="429" y="1975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8" name="Line 60"/>
            <p:cNvSpPr>
              <a:spLocks noChangeShapeType="1"/>
            </p:cNvSpPr>
            <p:nvPr/>
          </p:nvSpPr>
          <p:spPr bwMode="auto">
            <a:xfrm>
              <a:off x="429" y="1980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9" name="Line 61"/>
            <p:cNvSpPr>
              <a:spLocks noChangeShapeType="1"/>
            </p:cNvSpPr>
            <p:nvPr/>
          </p:nvSpPr>
          <p:spPr bwMode="auto">
            <a:xfrm>
              <a:off x="429" y="1763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0" name="Line 62"/>
            <p:cNvSpPr>
              <a:spLocks noChangeShapeType="1"/>
            </p:cNvSpPr>
            <p:nvPr/>
          </p:nvSpPr>
          <p:spPr bwMode="auto">
            <a:xfrm>
              <a:off x="429" y="1768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1" name="Line 63"/>
            <p:cNvSpPr>
              <a:spLocks noChangeShapeType="1"/>
            </p:cNvSpPr>
            <p:nvPr/>
          </p:nvSpPr>
          <p:spPr bwMode="auto">
            <a:xfrm>
              <a:off x="429" y="1551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2" name="Line 64"/>
            <p:cNvSpPr>
              <a:spLocks noChangeShapeType="1"/>
            </p:cNvSpPr>
            <p:nvPr/>
          </p:nvSpPr>
          <p:spPr bwMode="auto">
            <a:xfrm>
              <a:off x="429" y="1556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3" name="Line 65"/>
            <p:cNvSpPr>
              <a:spLocks noChangeShapeType="1"/>
            </p:cNvSpPr>
            <p:nvPr/>
          </p:nvSpPr>
          <p:spPr bwMode="auto">
            <a:xfrm>
              <a:off x="429" y="1339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4" name="Line 66"/>
            <p:cNvSpPr>
              <a:spLocks noChangeShapeType="1"/>
            </p:cNvSpPr>
            <p:nvPr/>
          </p:nvSpPr>
          <p:spPr bwMode="auto">
            <a:xfrm>
              <a:off x="429" y="1344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5" name="Line 67"/>
            <p:cNvSpPr>
              <a:spLocks noChangeShapeType="1"/>
            </p:cNvSpPr>
            <p:nvPr/>
          </p:nvSpPr>
          <p:spPr bwMode="auto">
            <a:xfrm>
              <a:off x="429" y="2822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6" name="Line 68"/>
            <p:cNvSpPr>
              <a:spLocks noChangeShapeType="1"/>
            </p:cNvSpPr>
            <p:nvPr/>
          </p:nvSpPr>
          <p:spPr bwMode="auto">
            <a:xfrm>
              <a:off x="429" y="2828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7" name="Line 69"/>
            <p:cNvSpPr>
              <a:spLocks noChangeShapeType="1"/>
            </p:cNvSpPr>
            <p:nvPr/>
          </p:nvSpPr>
          <p:spPr bwMode="auto">
            <a:xfrm>
              <a:off x="429" y="2833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8" name="Line 70"/>
            <p:cNvSpPr>
              <a:spLocks noChangeShapeType="1"/>
            </p:cNvSpPr>
            <p:nvPr/>
          </p:nvSpPr>
          <p:spPr bwMode="auto">
            <a:xfrm>
              <a:off x="429" y="2838"/>
              <a:ext cx="237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9" name="Rectangle 71"/>
            <p:cNvSpPr>
              <a:spLocks noChangeArrowheads="1"/>
            </p:cNvSpPr>
            <p:nvPr/>
          </p:nvSpPr>
          <p:spPr bwMode="auto">
            <a:xfrm>
              <a:off x="2752" y="2664"/>
              <a:ext cx="4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300" name="Freeform 72"/>
            <p:cNvSpPr>
              <a:spLocks/>
            </p:cNvSpPr>
            <p:nvPr/>
          </p:nvSpPr>
          <p:spPr bwMode="auto">
            <a:xfrm>
              <a:off x="2776" y="2785"/>
              <a:ext cx="21" cy="96"/>
            </a:xfrm>
            <a:custGeom>
              <a:avLst/>
              <a:gdLst>
                <a:gd name="T0" fmla="*/ 0 w 21"/>
                <a:gd name="T1" fmla="*/ 0 h 96"/>
                <a:gd name="T2" fmla="*/ 21 w 21"/>
                <a:gd name="T3" fmla="*/ 48 h 96"/>
                <a:gd name="T4" fmla="*/ 0 w 21"/>
                <a:gd name="T5" fmla="*/ 96 h 96"/>
                <a:gd name="T6" fmla="*/ 0 w 21"/>
                <a:gd name="T7" fmla="*/ 0 h 9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"/>
                <a:gd name="T13" fmla="*/ 0 h 96"/>
                <a:gd name="T14" fmla="*/ 21 w 21"/>
                <a:gd name="T15" fmla="*/ 96 h 9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" h="96">
                  <a:moveTo>
                    <a:pt x="0" y="0"/>
                  </a:moveTo>
                  <a:lnTo>
                    <a:pt x="21" y="48"/>
                  </a:lnTo>
                  <a:lnTo>
                    <a:pt x="0" y="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301" name="Line 73"/>
            <p:cNvSpPr>
              <a:spLocks noChangeShapeType="1"/>
            </p:cNvSpPr>
            <p:nvPr/>
          </p:nvSpPr>
          <p:spPr bwMode="auto">
            <a:xfrm flipV="1">
              <a:off x="1286" y="1127"/>
              <a:ext cx="1" cy="255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2" name="Line 74"/>
            <p:cNvSpPr>
              <a:spLocks noChangeShapeType="1"/>
            </p:cNvSpPr>
            <p:nvPr/>
          </p:nvSpPr>
          <p:spPr bwMode="auto">
            <a:xfrm flipV="1">
              <a:off x="1289" y="1127"/>
              <a:ext cx="1" cy="255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3" name="Line 75"/>
            <p:cNvSpPr>
              <a:spLocks noChangeShapeType="1"/>
            </p:cNvSpPr>
            <p:nvPr/>
          </p:nvSpPr>
          <p:spPr bwMode="auto">
            <a:xfrm flipV="1">
              <a:off x="1291" y="1127"/>
              <a:ext cx="1" cy="255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4" name="Line 76"/>
            <p:cNvSpPr>
              <a:spLocks noChangeShapeType="1"/>
            </p:cNvSpPr>
            <p:nvPr/>
          </p:nvSpPr>
          <p:spPr bwMode="auto">
            <a:xfrm flipV="1">
              <a:off x="1293" y="1127"/>
              <a:ext cx="1" cy="255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5" name="Rectangle 77"/>
            <p:cNvSpPr>
              <a:spLocks noChangeArrowheads="1"/>
            </p:cNvSpPr>
            <p:nvPr/>
          </p:nvSpPr>
          <p:spPr bwMode="auto">
            <a:xfrm>
              <a:off x="1319" y="1117"/>
              <a:ext cx="4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306" name="Freeform 78"/>
            <p:cNvSpPr>
              <a:spLocks/>
            </p:cNvSpPr>
            <p:nvPr/>
          </p:nvSpPr>
          <p:spPr bwMode="auto">
            <a:xfrm>
              <a:off x="1270" y="1133"/>
              <a:ext cx="42" cy="47"/>
            </a:xfrm>
            <a:custGeom>
              <a:avLst/>
              <a:gdLst>
                <a:gd name="T0" fmla="*/ 0 w 42"/>
                <a:gd name="T1" fmla="*/ 47 h 47"/>
                <a:gd name="T2" fmla="*/ 21 w 42"/>
                <a:gd name="T3" fmla="*/ 0 h 47"/>
                <a:gd name="T4" fmla="*/ 42 w 42"/>
                <a:gd name="T5" fmla="*/ 47 h 47"/>
                <a:gd name="T6" fmla="*/ 0 w 42"/>
                <a:gd name="T7" fmla="*/ 47 h 4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"/>
                <a:gd name="T13" fmla="*/ 0 h 47"/>
                <a:gd name="T14" fmla="*/ 42 w 42"/>
                <a:gd name="T15" fmla="*/ 47 h 4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" h="47">
                  <a:moveTo>
                    <a:pt x="0" y="47"/>
                  </a:moveTo>
                  <a:lnTo>
                    <a:pt x="21" y="0"/>
                  </a:lnTo>
                  <a:lnTo>
                    <a:pt x="42" y="47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307" name="Rectangle 79"/>
            <p:cNvSpPr>
              <a:spLocks noChangeArrowheads="1"/>
            </p:cNvSpPr>
            <p:nvPr/>
          </p:nvSpPr>
          <p:spPr bwMode="auto">
            <a:xfrm>
              <a:off x="426" y="1127"/>
              <a:ext cx="2376" cy="2559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8" name="Line 80"/>
            <p:cNvSpPr>
              <a:spLocks noChangeShapeType="1"/>
            </p:cNvSpPr>
            <p:nvPr/>
          </p:nvSpPr>
          <p:spPr bwMode="auto">
            <a:xfrm>
              <a:off x="645" y="2806"/>
              <a:ext cx="1" cy="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9" name="Rectangle 81"/>
            <p:cNvSpPr>
              <a:spLocks noChangeArrowheads="1"/>
            </p:cNvSpPr>
            <p:nvPr/>
          </p:nvSpPr>
          <p:spPr bwMode="auto">
            <a:xfrm>
              <a:off x="622" y="2865"/>
              <a:ext cx="125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6310" name="Line 82"/>
            <p:cNvSpPr>
              <a:spLocks noChangeShapeType="1"/>
            </p:cNvSpPr>
            <p:nvPr/>
          </p:nvSpPr>
          <p:spPr bwMode="auto">
            <a:xfrm>
              <a:off x="859" y="2806"/>
              <a:ext cx="1" cy="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11" name="Rectangle 83"/>
            <p:cNvSpPr>
              <a:spLocks noChangeArrowheads="1"/>
            </p:cNvSpPr>
            <p:nvPr/>
          </p:nvSpPr>
          <p:spPr bwMode="auto">
            <a:xfrm>
              <a:off x="835" y="2865"/>
              <a:ext cx="125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312" name="Line 84"/>
            <p:cNvSpPr>
              <a:spLocks noChangeShapeType="1"/>
            </p:cNvSpPr>
            <p:nvPr/>
          </p:nvSpPr>
          <p:spPr bwMode="auto">
            <a:xfrm>
              <a:off x="1075" y="2806"/>
              <a:ext cx="1" cy="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13" name="Rectangle 85"/>
            <p:cNvSpPr>
              <a:spLocks noChangeArrowheads="1"/>
            </p:cNvSpPr>
            <p:nvPr/>
          </p:nvSpPr>
          <p:spPr bwMode="auto">
            <a:xfrm>
              <a:off x="1052" y="2865"/>
              <a:ext cx="125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6314" name="Rectangle 86"/>
            <p:cNvSpPr>
              <a:spLocks noChangeArrowheads="1"/>
            </p:cNvSpPr>
            <p:nvPr/>
          </p:nvSpPr>
          <p:spPr bwMode="auto">
            <a:xfrm>
              <a:off x="1300" y="2865"/>
              <a:ext cx="6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6315" name="Line 87"/>
            <p:cNvSpPr>
              <a:spLocks noChangeShapeType="1"/>
            </p:cNvSpPr>
            <p:nvPr/>
          </p:nvSpPr>
          <p:spPr bwMode="auto">
            <a:xfrm>
              <a:off x="1507" y="2806"/>
              <a:ext cx="1" cy="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16" name="Rectangle 88"/>
            <p:cNvSpPr>
              <a:spLocks noChangeArrowheads="1"/>
            </p:cNvSpPr>
            <p:nvPr/>
          </p:nvSpPr>
          <p:spPr bwMode="auto">
            <a:xfrm>
              <a:off x="1509" y="2865"/>
              <a:ext cx="6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6317" name="Line 89"/>
            <p:cNvSpPr>
              <a:spLocks noChangeShapeType="1"/>
            </p:cNvSpPr>
            <p:nvPr/>
          </p:nvSpPr>
          <p:spPr bwMode="auto">
            <a:xfrm>
              <a:off x="1721" y="2806"/>
              <a:ext cx="1" cy="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18" name="Rectangle 90"/>
            <p:cNvSpPr>
              <a:spLocks noChangeArrowheads="1"/>
            </p:cNvSpPr>
            <p:nvPr/>
          </p:nvSpPr>
          <p:spPr bwMode="auto">
            <a:xfrm>
              <a:off x="1723" y="2865"/>
              <a:ext cx="6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6319" name="Line 91"/>
            <p:cNvSpPr>
              <a:spLocks noChangeShapeType="1"/>
            </p:cNvSpPr>
            <p:nvPr/>
          </p:nvSpPr>
          <p:spPr bwMode="auto">
            <a:xfrm>
              <a:off x="1937" y="2806"/>
              <a:ext cx="1" cy="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20" name="Rectangle 92"/>
            <p:cNvSpPr>
              <a:spLocks noChangeArrowheads="1"/>
            </p:cNvSpPr>
            <p:nvPr/>
          </p:nvSpPr>
          <p:spPr bwMode="auto">
            <a:xfrm>
              <a:off x="1939" y="2865"/>
              <a:ext cx="6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6321" name="Line 93"/>
            <p:cNvSpPr>
              <a:spLocks noChangeShapeType="1"/>
            </p:cNvSpPr>
            <p:nvPr/>
          </p:nvSpPr>
          <p:spPr bwMode="auto">
            <a:xfrm>
              <a:off x="2153" y="2806"/>
              <a:ext cx="1" cy="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22" name="Rectangle 94"/>
            <p:cNvSpPr>
              <a:spLocks noChangeArrowheads="1"/>
            </p:cNvSpPr>
            <p:nvPr/>
          </p:nvSpPr>
          <p:spPr bwMode="auto">
            <a:xfrm>
              <a:off x="2156" y="2865"/>
              <a:ext cx="6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6323" name="Line 95"/>
            <p:cNvSpPr>
              <a:spLocks noChangeShapeType="1"/>
            </p:cNvSpPr>
            <p:nvPr/>
          </p:nvSpPr>
          <p:spPr bwMode="auto">
            <a:xfrm>
              <a:off x="2369" y="2806"/>
              <a:ext cx="1" cy="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24" name="Rectangle 96"/>
            <p:cNvSpPr>
              <a:spLocks noChangeArrowheads="1"/>
            </p:cNvSpPr>
            <p:nvPr/>
          </p:nvSpPr>
          <p:spPr bwMode="auto">
            <a:xfrm>
              <a:off x="2372" y="2865"/>
              <a:ext cx="6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6325" name="Line 97"/>
            <p:cNvSpPr>
              <a:spLocks noChangeShapeType="1"/>
            </p:cNvSpPr>
            <p:nvPr/>
          </p:nvSpPr>
          <p:spPr bwMode="auto">
            <a:xfrm>
              <a:off x="2583" y="2806"/>
              <a:ext cx="1" cy="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26" name="Rectangle 98"/>
            <p:cNvSpPr>
              <a:spLocks noChangeArrowheads="1"/>
            </p:cNvSpPr>
            <p:nvPr/>
          </p:nvSpPr>
          <p:spPr bwMode="auto">
            <a:xfrm>
              <a:off x="2586" y="2865"/>
              <a:ext cx="6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6327" name="Rectangle 99"/>
            <p:cNvSpPr>
              <a:spLocks noChangeArrowheads="1"/>
            </p:cNvSpPr>
            <p:nvPr/>
          </p:nvSpPr>
          <p:spPr bwMode="auto">
            <a:xfrm>
              <a:off x="1231" y="3204"/>
              <a:ext cx="125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328" name="Line 100"/>
            <p:cNvSpPr>
              <a:spLocks noChangeShapeType="1"/>
            </p:cNvSpPr>
            <p:nvPr/>
          </p:nvSpPr>
          <p:spPr bwMode="auto">
            <a:xfrm>
              <a:off x="1279" y="3257"/>
              <a:ext cx="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29" name="Rectangle 101"/>
            <p:cNvSpPr>
              <a:spLocks noChangeArrowheads="1"/>
            </p:cNvSpPr>
            <p:nvPr/>
          </p:nvSpPr>
          <p:spPr bwMode="auto">
            <a:xfrm>
              <a:off x="1254" y="2351"/>
              <a:ext cx="6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6330" name="Line 102"/>
            <p:cNvSpPr>
              <a:spLocks noChangeShapeType="1"/>
            </p:cNvSpPr>
            <p:nvPr/>
          </p:nvSpPr>
          <p:spPr bwMode="auto">
            <a:xfrm>
              <a:off x="1279" y="2404"/>
              <a:ext cx="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31" name="Rectangle 103"/>
            <p:cNvSpPr>
              <a:spLocks noChangeArrowheads="1"/>
            </p:cNvSpPr>
            <p:nvPr/>
          </p:nvSpPr>
          <p:spPr bwMode="auto">
            <a:xfrm>
              <a:off x="1254" y="1927"/>
              <a:ext cx="6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6332" name="Line 104"/>
            <p:cNvSpPr>
              <a:spLocks noChangeShapeType="1"/>
            </p:cNvSpPr>
            <p:nvPr/>
          </p:nvSpPr>
          <p:spPr bwMode="auto">
            <a:xfrm>
              <a:off x="1279" y="1980"/>
              <a:ext cx="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33" name="Rectangle 105"/>
            <p:cNvSpPr>
              <a:spLocks noChangeArrowheads="1"/>
            </p:cNvSpPr>
            <p:nvPr/>
          </p:nvSpPr>
          <p:spPr bwMode="auto">
            <a:xfrm>
              <a:off x="1254" y="1503"/>
              <a:ext cx="6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6334" name="Line 106"/>
            <p:cNvSpPr>
              <a:spLocks noChangeShapeType="1"/>
            </p:cNvSpPr>
            <p:nvPr/>
          </p:nvSpPr>
          <p:spPr bwMode="auto">
            <a:xfrm>
              <a:off x="1279" y="1556"/>
              <a:ext cx="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35" name="Freeform 107"/>
            <p:cNvSpPr>
              <a:spLocks/>
            </p:cNvSpPr>
            <p:nvPr/>
          </p:nvSpPr>
          <p:spPr bwMode="auto">
            <a:xfrm>
              <a:off x="429" y="1556"/>
              <a:ext cx="2373" cy="1277"/>
            </a:xfrm>
            <a:custGeom>
              <a:avLst/>
              <a:gdLst>
                <a:gd name="T0" fmla="*/ 16 w 1021"/>
                <a:gd name="T1" fmla="*/ 47 h 241"/>
                <a:gd name="T2" fmla="*/ 34 w 1021"/>
                <a:gd name="T3" fmla="*/ 55 h 241"/>
                <a:gd name="T4" fmla="*/ 52 w 1021"/>
                <a:gd name="T5" fmla="*/ 63 h 241"/>
                <a:gd name="T6" fmla="*/ 70 w 1021"/>
                <a:gd name="T7" fmla="*/ 71 h 241"/>
                <a:gd name="T8" fmla="*/ 88 w 1021"/>
                <a:gd name="T9" fmla="*/ 78 h 241"/>
                <a:gd name="T10" fmla="*/ 106 w 1021"/>
                <a:gd name="T11" fmla="*/ 86 h 241"/>
                <a:gd name="T12" fmla="*/ 124 w 1021"/>
                <a:gd name="T13" fmla="*/ 94 h 241"/>
                <a:gd name="T14" fmla="*/ 142 w 1021"/>
                <a:gd name="T15" fmla="*/ 102 h 241"/>
                <a:gd name="T16" fmla="*/ 160 w 1021"/>
                <a:gd name="T17" fmla="*/ 109 h 241"/>
                <a:gd name="T18" fmla="*/ 178 w 1021"/>
                <a:gd name="T19" fmla="*/ 117 h 241"/>
                <a:gd name="T20" fmla="*/ 196 w 1021"/>
                <a:gd name="T21" fmla="*/ 125 h 241"/>
                <a:gd name="T22" fmla="*/ 214 w 1021"/>
                <a:gd name="T23" fmla="*/ 133 h 241"/>
                <a:gd name="T24" fmla="*/ 232 w 1021"/>
                <a:gd name="T25" fmla="*/ 141 h 241"/>
                <a:gd name="T26" fmla="*/ 250 w 1021"/>
                <a:gd name="T27" fmla="*/ 148 h 241"/>
                <a:gd name="T28" fmla="*/ 268 w 1021"/>
                <a:gd name="T29" fmla="*/ 156 h 241"/>
                <a:gd name="T30" fmla="*/ 286 w 1021"/>
                <a:gd name="T31" fmla="*/ 164 h 241"/>
                <a:gd name="T32" fmla="*/ 304 w 1021"/>
                <a:gd name="T33" fmla="*/ 172 h 241"/>
                <a:gd name="T34" fmla="*/ 322 w 1021"/>
                <a:gd name="T35" fmla="*/ 179 h 241"/>
                <a:gd name="T36" fmla="*/ 340 w 1021"/>
                <a:gd name="T37" fmla="*/ 187 h 241"/>
                <a:gd name="T38" fmla="*/ 358 w 1021"/>
                <a:gd name="T39" fmla="*/ 195 h 241"/>
                <a:gd name="T40" fmla="*/ 376 w 1021"/>
                <a:gd name="T41" fmla="*/ 203 h 241"/>
                <a:gd name="T42" fmla="*/ 394 w 1021"/>
                <a:gd name="T43" fmla="*/ 211 h 241"/>
                <a:gd name="T44" fmla="*/ 412 w 1021"/>
                <a:gd name="T45" fmla="*/ 218 h 241"/>
                <a:gd name="T46" fmla="*/ 430 w 1021"/>
                <a:gd name="T47" fmla="*/ 226 h 241"/>
                <a:gd name="T48" fmla="*/ 448 w 1021"/>
                <a:gd name="T49" fmla="*/ 234 h 241"/>
                <a:gd name="T50" fmla="*/ 466 w 1021"/>
                <a:gd name="T51" fmla="*/ 240 h 241"/>
                <a:gd name="T52" fmla="*/ 484 w 1021"/>
                <a:gd name="T53" fmla="*/ 232 h 241"/>
                <a:gd name="T54" fmla="*/ 502 w 1021"/>
                <a:gd name="T55" fmla="*/ 224 h 241"/>
                <a:gd name="T56" fmla="*/ 520 w 1021"/>
                <a:gd name="T57" fmla="*/ 216 h 241"/>
                <a:gd name="T58" fmla="*/ 538 w 1021"/>
                <a:gd name="T59" fmla="*/ 209 h 241"/>
                <a:gd name="T60" fmla="*/ 556 w 1021"/>
                <a:gd name="T61" fmla="*/ 201 h 241"/>
                <a:gd name="T62" fmla="*/ 574 w 1021"/>
                <a:gd name="T63" fmla="*/ 193 h 241"/>
                <a:gd name="T64" fmla="*/ 592 w 1021"/>
                <a:gd name="T65" fmla="*/ 185 h 241"/>
                <a:gd name="T66" fmla="*/ 610 w 1021"/>
                <a:gd name="T67" fmla="*/ 177 h 241"/>
                <a:gd name="T68" fmla="*/ 628 w 1021"/>
                <a:gd name="T69" fmla="*/ 170 h 241"/>
                <a:gd name="T70" fmla="*/ 646 w 1021"/>
                <a:gd name="T71" fmla="*/ 162 h 241"/>
                <a:gd name="T72" fmla="*/ 664 w 1021"/>
                <a:gd name="T73" fmla="*/ 154 h 241"/>
                <a:gd name="T74" fmla="*/ 682 w 1021"/>
                <a:gd name="T75" fmla="*/ 146 h 241"/>
                <a:gd name="T76" fmla="*/ 700 w 1021"/>
                <a:gd name="T77" fmla="*/ 138 h 241"/>
                <a:gd name="T78" fmla="*/ 718 w 1021"/>
                <a:gd name="T79" fmla="*/ 131 h 241"/>
                <a:gd name="T80" fmla="*/ 736 w 1021"/>
                <a:gd name="T81" fmla="*/ 123 h 241"/>
                <a:gd name="T82" fmla="*/ 754 w 1021"/>
                <a:gd name="T83" fmla="*/ 115 h 241"/>
                <a:gd name="T84" fmla="*/ 772 w 1021"/>
                <a:gd name="T85" fmla="*/ 107 h 241"/>
                <a:gd name="T86" fmla="*/ 790 w 1021"/>
                <a:gd name="T87" fmla="*/ 100 h 241"/>
                <a:gd name="T88" fmla="*/ 808 w 1021"/>
                <a:gd name="T89" fmla="*/ 92 h 241"/>
                <a:gd name="T90" fmla="*/ 826 w 1021"/>
                <a:gd name="T91" fmla="*/ 84 h 241"/>
                <a:gd name="T92" fmla="*/ 844 w 1021"/>
                <a:gd name="T93" fmla="*/ 76 h 241"/>
                <a:gd name="T94" fmla="*/ 862 w 1021"/>
                <a:gd name="T95" fmla="*/ 68 h 241"/>
                <a:gd name="T96" fmla="*/ 880 w 1021"/>
                <a:gd name="T97" fmla="*/ 61 h 241"/>
                <a:gd name="T98" fmla="*/ 898 w 1021"/>
                <a:gd name="T99" fmla="*/ 53 h 241"/>
                <a:gd name="T100" fmla="*/ 916 w 1021"/>
                <a:gd name="T101" fmla="*/ 45 h 241"/>
                <a:gd name="T102" fmla="*/ 934 w 1021"/>
                <a:gd name="T103" fmla="*/ 37 h 241"/>
                <a:gd name="T104" fmla="*/ 952 w 1021"/>
                <a:gd name="T105" fmla="*/ 30 h 241"/>
                <a:gd name="T106" fmla="*/ 970 w 1021"/>
                <a:gd name="T107" fmla="*/ 22 h 241"/>
                <a:gd name="T108" fmla="*/ 988 w 1021"/>
                <a:gd name="T109" fmla="*/ 14 h 241"/>
                <a:gd name="T110" fmla="*/ 1006 w 1021"/>
                <a:gd name="T111" fmla="*/ 6 h 24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021"/>
                <a:gd name="T169" fmla="*/ 0 h 241"/>
                <a:gd name="T170" fmla="*/ 1021 w 1021"/>
                <a:gd name="T171" fmla="*/ 241 h 24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021" h="241">
                  <a:moveTo>
                    <a:pt x="0" y="40"/>
                  </a:moveTo>
                  <a:lnTo>
                    <a:pt x="2" y="41"/>
                  </a:lnTo>
                  <a:lnTo>
                    <a:pt x="4" y="42"/>
                  </a:lnTo>
                  <a:lnTo>
                    <a:pt x="6" y="43"/>
                  </a:lnTo>
                  <a:lnTo>
                    <a:pt x="8" y="44"/>
                  </a:lnTo>
                  <a:lnTo>
                    <a:pt x="10" y="45"/>
                  </a:lnTo>
                  <a:lnTo>
                    <a:pt x="12" y="45"/>
                  </a:lnTo>
                  <a:lnTo>
                    <a:pt x="14" y="46"/>
                  </a:lnTo>
                  <a:lnTo>
                    <a:pt x="16" y="47"/>
                  </a:lnTo>
                  <a:lnTo>
                    <a:pt x="18" y="48"/>
                  </a:lnTo>
                  <a:lnTo>
                    <a:pt x="20" y="49"/>
                  </a:lnTo>
                  <a:lnTo>
                    <a:pt x="22" y="50"/>
                  </a:lnTo>
                  <a:lnTo>
                    <a:pt x="24" y="51"/>
                  </a:lnTo>
                  <a:lnTo>
                    <a:pt x="26" y="51"/>
                  </a:lnTo>
                  <a:lnTo>
                    <a:pt x="28" y="52"/>
                  </a:lnTo>
                  <a:lnTo>
                    <a:pt x="30" y="53"/>
                  </a:lnTo>
                  <a:lnTo>
                    <a:pt x="32" y="54"/>
                  </a:lnTo>
                  <a:lnTo>
                    <a:pt x="34" y="55"/>
                  </a:lnTo>
                  <a:lnTo>
                    <a:pt x="36" y="56"/>
                  </a:lnTo>
                  <a:lnTo>
                    <a:pt x="38" y="57"/>
                  </a:lnTo>
                  <a:lnTo>
                    <a:pt x="40" y="58"/>
                  </a:lnTo>
                  <a:lnTo>
                    <a:pt x="42" y="58"/>
                  </a:lnTo>
                  <a:lnTo>
                    <a:pt x="44" y="59"/>
                  </a:lnTo>
                  <a:lnTo>
                    <a:pt x="46" y="60"/>
                  </a:lnTo>
                  <a:lnTo>
                    <a:pt x="48" y="61"/>
                  </a:lnTo>
                  <a:lnTo>
                    <a:pt x="50" y="62"/>
                  </a:lnTo>
                  <a:lnTo>
                    <a:pt x="52" y="63"/>
                  </a:lnTo>
                  <a:lnTo>
                    <a:pt x="54" y="64"/>
                  </a:lnTo>
                  <a:lnTo>
                    <a:pt x="56" y="64"/>
                  </a:lnTo>
                  <a:lnTo>
                    <a:pt x="58" y="65"/>
                  </a:lnTo>
                  <a:lnTo>
                    <a:pt x="60" y="66"/>
                  </a:lnTo>
                  <a:lnTo>
                    <a:pt x="62" y="67"/>
                  </a:lnTo>
                  <a:lnTo>
                    <a:pt x="64" y="68"/>
                  </a:lnTo>
                  <a:lnTo>
                    <a:pt x="66" y="69"/>
                  </a:lnTo>
                  <a:lnTo>
                    <a:pt x="68" y="70"/>
                  </a:lnTo>
                  <a:lnTo>
                    <a:pt x="70" y="71"/>
                  </a:lnTo>
                  <a:lnTo>
                    <a:pt x="72" y="71"/>
                  </a:lnTo>
                  <a:lnTo>
                    <a:pt x="74" y="72"/>
                  </a:lnTo>
                  <a:lnTo>
                    <a:pt x="76" y="73"/>
                  </a:lnTo>
                  <a:lnTo>
                    <a:pt x="78" y="74"/>
                  </a:lnTo>
                  <a:lnTo>
                    <a:pt x="80" y="75"/>
                  </a:lnTo>
                  <a:lnTo>
                    <a:pt x="82" y="76"/>
                  </a:lnTo>
                  <a:lnTo>
                    <a:pt x="84" y="77"/>
                  </a:lnTo>
                  <a:lnTo>
                    <a:pt x="86" y="77"/>
                  </a:lnTo>
                  <a:lnTo>
                    <a:pt x="88" y="78"/>
                  </a:lnTo>
                  <a:lnTo>
                    <a:pt x="90" y="79"/>
                  </a:lnTo>
                  <a:lnTo>
                    <a:pt x="92" y="80"/>
                  </a:lnTo>
                  <a:lnTo>
                    <a:pt x="94" y="81"/>
                  </a:lnTo>
                  <a:lnTo>
                    <a:pt x="96" y="82"/>
                  </a:lnTo>
                  <a:lnTo>
                    <a:pt x="98" y="83"/>
                  </a:lnTo>
                  <a:lnTo>
                    <a:pt x="100" y="83"/>
                  </a:lnTo>
                  <a:lnTo>
                    <a:pt x="102" y="84"/>
                  </a:lnTo>
                  <a:lnTo>
                    <a:pt x="104" y="85"/>
                  </a:lnTo>
                  <a:lnTo>
                    <a:pt x="106" y="86"/>
                  </a:lnTo>
                  <a:lnTo>
                    <a:pt x="108" y="87"/>
                  </a:lnTo>
                  <a:lnTo>
                    <a:pt x="110" y="88"/>
                  </a:lnTo>
                  <a:lnTo>
                    <a:pt x="112" y="89"/>
                  </a:lnTo>
                  <a:lnTo>
                    <a:pt x="114" y="90"/>
                  </a:lnTo>
                  <a:lnTo>
                    <a:pt x="116" y="90"/>
                  </a:lnTo>
                  <a:lnTo>
                    <a:pt x="118" y="91"/>
                  </a:lnTo>
                  <a:lnTo>
                    <a:pt x="120" y="92"/>
                  </a:lnTo>
                  <a:lnTo>
                    <a:pt x="122" y="93"/>
                  </a:lnTo>
                  <a:lnTo>
                    <a:pt x="124" y="94"/>
                  </a:lnTo>
                  <a:lnTo>
                    <a:pt x="126" y="95"/>
                  </a:lnTo>
                  <a:lnTo>
                    <a:pt x="128" y="96"/>
                  </a:lnTo>
                  <a:lnTo>
                    <a:pt x="130" y="96"/>
                  </a:lnTo>
                  <a:lnTo>
                    <a:pt x="132" y="97"/>
                  </a:lnTo>
                  <a:lnTo>
                    <a:pt x="134" y="98"/>
                  </a:lnTo>
                  <a:lnTo>
                    <a:pt x="136" y="99"/>
                  </a:lnTo>
                  <a:lnTo>
                    <a:pt x="138" y="100"/>
                  </a:lnTo>
                  <a:lnTo>
                    <a:pt x="140" y="101"/>
                  </a:lnTo>
                  <a:lnTo>
                    <a:pt x="142" y="102"/>
                  </a:lnTo>
                  <a:lnTo>
                    <a:pt x="144" y="102"/>
                  </a:lnTo>
                  <a:lnTo>
                    <a:pt x="146" y="103"/>
                  </a:lnTo>
                  <a:lnTo>
                    <a:pt x="148" y="104"/>
                  </a:lnTo>
                  <a:lnTo>
                    <a:pt x="150" y="105"/>
                  </a:lnTo>
                  <a:lnTo>
                    <a:pt x="152" y="106"/>
                  </a:lnTo>
                  <a:lnTo>
                    <a:pt x="154" y="107"/>
                  </a:lnTo>
                  <a:lnTo>
                    <a:pt x="156" y="108"/>
                  </a:lnTo>
                  <a:lnTo>
                    <a:pt x="158" y="109"/>
                  </a:lnTo>
                  <a:lnTo>
                    <a:pt x="160" y="109"/>
                  </a:lnTo>
                  <a:lnTo>
                    <a:pt x="162" y="110"/>
                  </a:lnTo>
                  <a:lnTo>
                    <a:pt x="164" y="111"/>
                  </a:lnTo>
                  <a:lnTo>
                    <a:pt x="166" y="112"/>
                  </a:lnTo>
                  <a:lnTo>
                    <a:pt x="168" y="113"/>
                  </a:lnTo>
                  <a:lnTo>
                    <a:pt x="170" y="114"/>
                  </a:lnTo>
                  <a:lnTo>
                    <a:pt x="172" y="115"/>
                  </a:lnTo>
                  <a:lnTo>
                    <a:pt x="174" y="115"/>
                  </a:lnTo>
                  <a:lnTo>
                    <a:pt x="176" y="116"/>
                  </a:lnTo>
                  <a:lnTo>
                    <a:pt x="178" y="117"/>
                  </a:lnTo>
                  <a:lnTo>
                    <a:pt x="180" y="118"/>
                  </a:lnTo>
                  <a:lnTo>
                    <a:pt x="182" y="119"/>
                  </a:lnTo>
                  <a:lnTo>
                    <a:pt x="184" y="120"/>
                  </a:lnTo>
                  <a:lnTo>
                    <a:pt x="186" y="121"/>
                  </a:lnTo>
                  <a:lnTo>
                    <a:pt x="188" y="122"/>
                  </a:lnTo>
                  <a:lnTo>
                    <a:pt x="190" y="122"/>
                  </a:lnTo>
                  <a:lnTo>
                    <a:pt x="192" y="123"/>
                  </a:lnTo>
                  <a:lnTo>
                    <a:pt x="194" y="124"/>
                  </a:lnTo>
                  <a:lnTo>
                    <a:pt x="196" y="125"/>
                  </a:lnTo>
                  <a:lnTo>
                    <a:pt x="198" y="126"/>
                  </a:lnTo>
                  <a:lnTo>
                    <a:pt x="200" y="127"/>
                  </a:lnTo>
                  <a:lnTo>
                    <a:pt x="202" y="128"/>
                  </a:lnTo>
                  <a:lnTo>
                    <a:pt x="204" y="128"/>
                  </a:lnTo>
                  <a:lnTo>
                    <a:pt x="206" y="129"/>
                  </a:lnTo>
                  <a:lnTo>
                    <a:pt x="208" y="130"/>
                  </a:lnTo>
                  <a:lnTo>
                    <a:pt x="210" y="131"/>
                  </a:lnTo>
                  <a:lnTo>
                    <a:pt x="212" y="132"/>
                  </a:lnTo>
                  <a:lnTo>
                    <a:pt x="214" y="133"/>
                  </a:lnTo>
                  <a:lnTo>
                    <a:pt x="216" y="134"/>
                  </a:lnTo>
                  <a:lnTo>
                    <a:pt x="218" y="134"/>
                  </a:lnTo>
                  <a:lnTo>
                    <a:pt x="220" y="135"/>
                  </a:lnTo>
                  <a:lnTo>
                    <a:pt x="222" y="136"/>
                  </a:lnTo>
                  <a:lnTo>
                    <a:pt x="224" y="137"/>
                  </a:lnTo>
                  <a:lnTo>
                    <a:pt x="226" y="138"/>
                  </a:lnTo>
                  <a:lnTo>
                    <a:pt x="228" y="139"/>
                  </a:lnTo>
                  <a:lnTo>
                    <a:pt x="230" y="140"/>
                  </a:lnTo>
                  <a:lnTo>
                    <a:pt x="232" y="141"/>
                  </a:lnTo>
                  <a:lnTo>
                    <a:pt x="234" y="141"/>
                  </a:lnTo>
                  <a:lnTo>
                    <a:pt x="236" y="142"/>
                  </a:lnTo>
                  <a:lnTo>
                    <a:pt x="238" y="143"/>
                  </a:lnTo>
                  <a:lnTo>
                    <a:pt x="240" y="144"/>
                  </a:lnTo>
                  <a:lnTo>
                    <a:pt x="242" y="145"/>
                  </a:lnTo>
                  <a:lnTo>
                    <a:pt x="244" y="146"/>
                  </a:lnTo>
                  <a:lnTo>
                    <a:pt x="246" y="147"/>
                  </a:lnTo>
                  <a:lnTo>
                    <a:pt x="248" y="147"/>
                  </a:lnTo>
                  <a:lnTo>
                    <a:pt x="250" y="148"/>
                  </a:lnTo>
                  <a:lnTo>
                    <a:pt x="252" y="149"/>
                  </a:lnTo>
                  <a:lnTo>
                    <a:pt x="254" y="150"/>
                  </a:lnTo>
                  <a:lnTo>
                    <a:pt x="256" y="151"/>
                  </a:lnTo>
                  <a:lnTo>
                    <a:pt x="258" y="152"/>
                  </a:lnTo>
                  <a:lnTo>
                    <a:pt x="260" y="153"/>
                  </a:lnTo>
                  <a:lnTo>
                    <a:pt x="262" y="154"/>
                  </a:lnTo>
                  <a:lnTo>
                    <a:pt x="264" y="154"/>
                  </a:lnTo>
                  <a:lnTo>
                    <a:pt x="266" y="155"/>
                  </a:lnTo>
                  <a:lnTo>
                    <a:pt x="268" y="156"/>
                  </a:lnTo>
                  <a:lnTo>
                    <a:pt x="270" y="157"/>
                  </a:lnTo>
                  <a:lnTo>
                    <a:pt x="272" y="158"/>
                  </a:lnTo>
                  <a:lnTo>
                    <a:pt x="274" y="159"/>
                  </a:lnTo>
                  <a:lnTo>
                    <a:pt x="276" y="160"/>
                  </a:lnTo>
                  <a:lnTo>
                    <a:pt x="278" y="160"/>
                  </a:lnTo>
                  <a:lnTo>
                    <a:pt x="280" y="161"/>
                  </a:lnTo>
                  <a:lnTo>
                    <a:pt x="282" y="162"/>
                  </a:lnTo>
                  <a:lnTo>
                    <a:pt x="284" y="163"/>
                  </a:lnTo>
                  <a:lnTo>
                    <a:pt x="286" y="164"/>
                  </a:lnTo>
                  <a:lnTo>
                    <a:pt x="288" y="165"/>
                  </a:lnTo>
                  <a:lnTo>
                    <a:pt x="290" y="166"/>
                  </a:lnTo>
                  <a:lnTo>
                    <a:pt x="292" y="166"/>
                  </a:lnTo>
                  <a:lnTo>
                    <a:pt x="294" y="167"/>
                  </a:lnTo>
                  <a:lnTo>
                    <a:pt x="296" y="168"/>
                  </a:lnTo>
                  <a:lnTo>
                    <a:pt x="298" y="169"/>
                  </a:lnTo>
                  <a:lnTo>
                    <a:pt x="300" y="170"/>
                  </a:lnTo>
                  <a:lnTo>
                    <a:pt x="302" y="171"/>
                  </a:lnTo>
                  <a:lnTo>
                    <a:pt x="304" y="172"/>
                  </a:lnTo>
                  <a:lnTo>
                    <a:pt x="306" y="173"/>
                  </a:lnTo>
                  <a:lnTo>
                    <a:pt x="308" y="173"/>
                  </a:lnTo>
                  <a:lnTo>
                    <a:pt x="310" y="174"/>
                  </a:lnTo>
                  <a:lnTo>
                    <a:pt x="312" y="175"/>
                  </a:lnTo>
                  <a:lnTo>
                    <a:pt x="314" y="176"/>
                  </a:lnTo>
                  <a:lnTo>
                    <a:pt x="316" y="177"/>
                  </a:lnTo>
                  <a:lnTo>
                    <a:pt x="318" y="178"/>
                  </a:lnTo>
                  <a:lnTo>
                    <a:pt x="320" y="179"/>
                  </a:lnTo>
                  <a:lnTo>
                    <a:pt x="322" y="179"/>
                  </a:lnTo>
                  <a:lnTo>
                    <a:pt x="324" y="180"/>
                  </a:lnTo>
                  <a:lnTo>
                    <a:pt x="326" y="181"/>
                  </a:lnTo>
                  <a:lnTo>
                    <a:pt x="328" y="182"/>
                  </a:lnTo>
                  <a:lnTo>
                    <a:pt x="330" y="183"/>
                  </a:lnTo>
                  <a:lnTo>
                    <a:pt x="332" y="184"/>
                  </a:lnTo>
                  <a:lnTo>
                    <a:pt x="334" y="185"/>
                  </a:lnTo>
                  <a:lnTo>
                    <a:pt x="336" y="185"/>
                  </a:lnTo>
                  <a:lnTo>
                    <a:pt x="338" y="186"/>
                  </a:lnTo>
                  <a:lnTo>
                    <a:pt x="340" y="187"/>
                  </a:lnTo>
                  <a:lnTo>
                    <a:pt x="342" y="188"/>
                  </a:lnTo>
                  <a:lnTo>
                    <a:pt x="344" y="189"/>
                  </a:lnTo>
                  <a:lnTo>
                    <a:pt x="346" y="190"/>
                  </a:lnTo>
                  <a:lnTo>
                    <a:pt x="348" y="191"/>
                  </a:lnTo>
                  <a:lnTo>
                    <a:pt x="350" y="192"/>
                  </a:lnTo>
                  <a:lnTo>
                    <a:pt x="352" y="192"/>
                  </a:lnTo>
                  <a:lnTo>
                    <a:pt x="354" y="193"/>
                  </a:lnTo>
                  <a:lnTo>
                    <a:pt x="356" y="194"/>
                  </a:lnTo>
                  <a:lnTo>
                    <a:pt x="358" y="195"/>
                  </a:lnTo>
                  <a:lnTo>
                    <a:pt x="360" y="196"/>
                  </a:lnTo>
                  <a:lnTo>
                    <a:pt x="362" y="197"/>
                  </a:lnTo>
                  <a:lnTo>
                    <a:pt x="364" y="198"/>
                  </a:lnTo>
                  <a:lnTo>
                    <a:pt x="366" y="198"/>
                  </a:lnTo>
                  <a:lnTo>
                    <a:pt x="368" y="199"/>
                  </a:lnTo>
                  <a:lnTo>
                    <a:pt x="370" y="200"/>
                  </a:lnTo>
                  <a:lnTo>
                    <a:pt x="372" y="201"/>
                  </a:lnTo>
                  <a:lnTo>
                    <a:pt x="374" y="202"/>
                  </a:lnTo>
                  <a:lnTo>
                    <a:pt x="376" y="203"/>
                  </a:lnTo>
                  <a:lnTo>
                    <a:pt x="378" y="204"/>
                  </a:lnTo>
                  <a:lnTo>
                    <a:pt x="380" y="205"/>
                  </a:lnTo>
                  <a:lnTo>
                    <a:pt x="382" y="205"/>
                  </a:lnTo>
                  <a:lnTo>
                    <a:pt x="384" y="206"/>
                  </a:lnTo>
                  <a:lnTo>
                    <a:pt x="386" y="207"/>
                  </a:lnTo>
                  <a:lnTo>
                    <a:pt x="388" y="208"/>
                  </a:lnTo>
                  <a:lnTo>
                    <a:pt x="390" y="209"/>
                  </a:lnTo>
                  <a:lnTo>
                    <a:pt x="392" y="210"/>
                  </a:lnTo>
                  <a:lnTo>
                    <a:pt x="394" y="211"/>
                  </a:lnTo>
                  <a:lnTo>
                    <a:pt x="396" y="211"/>
                  </a:lnTo>
                  <a:lnTo>
                    <a:pt x="398" y="212"/>
                  </a:lnTo>
                  <a:lnTo>
                    <a:pt x="400" y="213"/>
                  </a:lnTo>
                  <a:lnTo>
                    <a:pt x="402" y="214"/>
                  </a:lnTo>
                  <a:lnTo>
                    <a:pt x="404" y="215"/>
                  </a:lnTo>
                  <a:lnTo>
                    <a:pt x="406" y="216"/>
                  </a:lnTo>
                  <a:lnTo>
                    <a:pt x="408" y="217"/>
                  </a:lnTo>
                  <a:lnTo>
                    <a:pt x="410" y="217"/>
                  </a:lnTo>
                  <a:lnTo>
                    <a:pt x="412" y="218"/>
                  </a:lnTo>
                  <a:lnTo>
                    <a:pt x="414" y="219"/>
                  </a:lnTo>
                  <a:lnTo>
                    <a:pt x="416" y="220"/>
                  </a:lnTo>
                  <a:lnTo>
                    <a:pt x="418" y="221"/>
                  </a:lnTo>
                  <a:lnTo>
                    <a:pt x="420" y="222"/>
                  </a:lnTo>
                  <a:lnTo>
                    <a:pt x="422" y="223"/>
                  </a:lnTo>
                  <a:lnTo>
                    <a:pt x="424" y="224"/>
                  </a:lnTo>
                  <a:lnTo>
                    <a:pt x="426" y="224"/>
                  </a:lnTo>
                  <a:lnTo>
                    <a:pt x="428" y="225"/>
                  </a:lnTo>
                  <a:lnTo>
                    <a:pt x="430" y="226"/>
                  </a:lnTo>
                  <a:lnTo>
                    <a:pt x="432" y="227"/>
                  </a:lnTo>
                  <a:lnTo>
                    <a:pt x="434" y="228"/>
                  </a:lnTo>
                  <a:lnTo>
                    <a:pt x="436" y="229"/>
                  </a:lnTo>
                  <a:lnTo>
                    <a:pt x="438" y="230"/>
                  </a:lnTo>
                  <a:lnTo>
                    <a:pt x="440" y="230"/>
                  </a:lnTo>
                  <a:lnTo>
                    <a:pt x="442" y="231"/>
                  </a:lnTo>
                  <a:lnTo>
                    <a:pt x="444" y="232"/>
                  </a:lnTo>
                  <a:lnTo>
                    <a:pt x="446" y="233"/>
                  </a:lnTo>
                  <a:lnTo>
                    <a:pt x="448" y="234"/>
                  </a:lnTo>
                  <a:lnTo>
                    <a:pt x="450" y="235"/>
                  </a:lnTo>
                  <a:lnTo>
                    <a:pt x="452" y="236"/>
                  </a:lnTo>
                  <a:lnTo>
                    <a:pt x="454" y="237"/>
                  </a:lnTo>
                  <a:lnTo>
                    <a:pt x="456" y="237"/>
                  </a:lnTo>
                  <a:lnTo>
                    <a:pt x="458" y="238"/>
                  </a:lnTo>
                  <a:lnTo>
                    <a:pt x="460" y="239"/>
                  </a:lnTo>
                  <a:lnTo>
                    <a:pt x="462" y="240"/>
                  </a:lnTo>
                  <a:lnTo>
                    <a:pt x="464" y="241"/>
                  </a:lnTo>
                  <a:lnTo>
                    <a:pt x="466" y="240"/>
                  </a:lnTo>
                  <a:lnTo>
                    <a:pt x="468" y="239"/>
                  </a:lnTo>
                  <a:lnTo>
                    <a:pt x="470" y="238"/>
                  </a:lnTo>
                  <a:lnTo>
                    <a:pt x="472" y="237"/>
                  </a:lnTo>
                  <a:lnTo>
                    <a:pt x="474" y="236"/>
                  </a:lnTo>
                  <a:lnTo>
                    <a:pt x="476" y="235"/>
                  </a:lnTo>
                  <a:lnTo>
                    <a:pt x="478" y="234"/>
                  </a:lnTo>
                  <a:lnTo>
                    <a:pt x="480" y="234"/>
                  </a:lnTo>
                  <a:lnTo>
                    <a:pt x="482" y="233"/>
                  </a:lnTo>
                  <a:lnTo>
                    <a:pt x="484" y="232"/>
                  </a:lnTo>
                  <a:lnTo>
                    <a:pt x="486" y="231"/>
                  </a:lnTo>
                  <a:lnTo>
                    <a:pt x="488" y="230"/>
                  </a:lnTo>
                  <a:lnTo>
                    <a:pt x="490" y="229"/>
                  </a:lnTo>
                  <a:lnTo>
                    <a:pt x="492" y="228"/>
                  </a:lnTo>
                  <a:lnTo>
                    <a:pt x="494" y="228"/>
                  </a:lnTo>
                  <a:lnTo>
                    <a:pt x="496" y="227"/>
                  </a:lnTo>
                  <a:lnTo>
                    <a:pt x="498" y="226"/>
                  </a:lnTo>
                  <a:lnTo>
                    <a:pt x="500" y="225"/>
                  </a:lnTo>
                  <a:lnTo>
                    <a:pt x="502" y="224"/>
                  </a:lnTo>
                  <a:lnTo>
                    <a:pt x="504" y="223"/>
                  </a:lnTo>
                  <a:lnTo>
                    <a:pt x="506" y="222"/>
                  </a:lnTo>
                  <a:lnTo>
                    <a:pt x="508" y="221"/>
                  </a:lnTo>
                  <a:lnTo>
                    <a:pt x="510" y="221"/>
                  </a:lnTo>
                  <a:lnTo>
                    <a:pt x="512" y="220"/>
                  </a:lnTo>
                  <a:lnTo>
                    <a:pt x="514" y="219"/>
                  </a:lnTo>
                  <a:lnTo>
                    <a:pt x="516" y="218"/>
                  </a:lnTo>
                  <a:lnTo>
                    <a:pt x="518" y="217"/>
                  </a:lnTo>
                  <a:lnTo>
                    <a:pt x="520" y="216"/>
                  </a:lnTo>
                  <a:lnTo>
                    <a:pt x="522" y="215"/>
                  </a:lnTo>
                  <a:lnTo>
                    <a:pt x="524" y="215"/>
                  </a:lnTo>
                  <a:lnTo>
                    <a:pt x="526" y="214"/>
                  </a:lnTo>
                  <a:lnTo>
                    <a:pt x="528" y="213"/>
                  </a:lnTo>
                  <a:lnTo>
                    <a:pt x="530" y="212"/>
                  </a:lnTo>
                  <a:lnTo>
                    <a:pt x="532" y="211"/>
                  </a:lnTo>
                  <a:lnTo>
                    <a:pt x="534" y="210"/>
                  </a:lnTo>
                  <a:lnTo>
                    <a:pt x="536" y="209"/>
                  </a:lnTo>
                  <a:lnTo>
                    <a:pt x="538" y="209"/>
                  </a:lnTo>
                  <a:lnTo>
                    <a:pt x="540" y="208"/>
                  </a:lnTo>
                  <a:lnTo>
                    <a:pt x="542" y="207"/>
                  </a:lnTo>
                  <a:lnTo>
                    <a:pt x="544" y="206"/>
                  </a:lnTo>
                  <a:lnTo>
                    <a:pt x="546" y="205"/>
                  </a:lnTo>
                  <a:lnTo>
                    <a:pt x="548" y="204"/>
                  </a:lnTo>
                  <a:lnTo>
                    <a:pt x="550" y="203"/>
                  </a:lnTo>
                  <a:lnTo>
                    <a:pt x="552" y="202"/>
                  </a:lnTo>
                  <a:lnTo>
                    <a:pt x="554" y="202"/>
                  </a:lnTo>
                  <a:lnTo>
                    <a:pt x="556" y="201"/>
                  </a:lnTo>
                  <a:lnTo>
                    <a:pt x="558" y="200"/>
                  </a:lnTo>
                  <a:lnTo>
                    <a:pt x="560" y="199"/>
                  </a:lnTo>
                  <a:lnTo>
                    <a:pt x="562" y="198"/>
                  </a:lnTo>
                  <a:lnTo>
                    <a:pt x="564" y="197"/>
                  </a:lnTo>
                  <a:lnTo>
                    <a:pt x="566" y="196"/>
                  </a:lnTo>
                  <a:lnTo>
                    <a:pt x="568" y="196"/>
                  </a:lnTo>
                  <a:lnTo>
                    <a:pt x="570" y="195"/>
                  </a:lnTo>
                  <a:lnTo>
                    <a:pt x="572" y="194"/>
                  </a:lnTo>
                  <a:lnTo>
                    <a:pt x="574" y="193"/>
                  </a:lnTo>
                  <a:lnTo>
                    <a:pt x="576" y="192"/>
                  </a:lnTo>
                  <a:lnTo>
                    <a:pt x="578" y="191"/>
                  </a:lnTo>
                  <a:lnTo>
                    <a:pt x="580" y="190"/>
                  </a:lnTo>
                  <a:lnTo>
                    <a:pt x="582" y="190"/>
                  </a:lnTo>
                  <a:lnTo>
                    <a:pt x="584" y="189"/>
                  </a:lnTo>
                  <a:lnTo>
                    <a:pt x="586" y="188"/>
                  </a:lnTo>
                  <a:lnTo>
                    <a:pt x="588" y="187"/>
                  </a:lnTo>
                  <a:lnTo>
                    <a:pt x="590" y="186"/>
                  </a:lnTo>
                  <a:lnTo>
                    <a:pt x="592" y="185"/>
                  </a:lnTo>
                  <a:lnTo>
                    <a:pt x="594" y="184"/>
                  </a:lnTo>
                  <a:lnTo>
                    <a:pt x="596" y="183"/>
                  </a:lnTo>
                  <a:lnTo>
                    <a:pt x="598" y="183"/>
                  </a:lnTo>
                  <a:lnTo>
                    <a:pt x="600" y="182"/>
                  </a:lnTo>
                  <a:lnTo>
                    <a:pt x="602" y="181"/>
                  </a:lnTo>
                  <a:lnTo>
                    <a:pt x="604" y="180"/>
                  </a:lnTo>
                  <a:lnTo>
                    <a:pt x="606" y="179"/>
                  </a:lnTo>
                  <a:lnTo>
                    <a:pt x="608" y="178"/>
                  </a:lnTo>
                  <a:lnTo>
                    <a:pt x="610" y="177"/>
                  </a:lnTo>
                  <a:lnTo>
                    <a:pt x="612" y="177"/>
                  </a:lnTo>
                  <a:lnTo>
                    <a:pt x="614" y="176"/>
                  </a:lnTo>
                  <a:lnTo>
                    <a:pt x="616" y="175"/>
                  </a:lnTo>
                  <a:lnTo>
                    <a:pt x="618" y="174"/>
                  </a:lnTo>
                  <a:lnTo>
                    <a:pt x="620" y="173"/>
                  </a:lnTo>
                  <a:lnTo>
                    <a:pt x="622" y="172"/>
                  </a:lnTo>
                  <a:lnTo>
                    <a:pt x="624" y="171"/>
                  </a:lnTo>
                  <a:lnTo>
                    <a:pt x="626" y="170"/>
                  </a:lnTo>
                  <a:lnTo>
                    <a:pt x="628" y="170"/>
                  </a:lnTo>
                  <a:lnTo>
                    <a:pt x="630" y="169"/>
                  </a:lnTo>
                  <a:lnTo>
                    <a:pt x="632" y="168"/>
                  </a:lnTo>
                  <a:lnTo>
                    <a:pt x="634" y="167"/>
                  </a:lnTo>
                  <a:lnTo>
                    <a:pt x="636" y="166"/>
                  </a:lnTo>
                  <a:lnTo>
                    <a:pt x="638" y="165"/>
                  </a:lnTo>
                  <a:lnTo>
                    <a:pt x="640" y="164"/>
                  </a:lnTo>
                  <a:lnTo>
                    <a:pt x="642" y="164"/>
                  </a:lnTo>
                  <a:lnTo>
                    <a:pt x="644" y="163"/>
                  </a:lnTo>
                  <a:lnTo>
                    <a:pt x="646" y="162"/>
                  </a:lnTo>
                  <a:lnTo>
                    <a:pt x="648" y="161"/>
                  </a:lnTo>
                  <a:lnTo>
                    <a:pt x="650" y="160"/>
                  </a:lnTo>
                  <a:lnTo>
                    <a:pt x="652" y="159"/>
                  </a:lnTo>
                  <a:lnTo>
                    <a:pt x="654" y="158"/>
                  </a:lnTo>
                  <a:lnTo>
                    <a:pt x="656" y="158"/>
                  </a:lnTo>
                  <a:lnTo>
                    <a:pt x="658" y="157"/>
                  </a:lnTo>
                  <a:lnTo>
                    <a:pt x="660" y="156"/>
                  </a:lnTo>
                  <a:lnTo>
                    <a:pt x="662" y="155"/>
                  </a:lnTo>
                  <a:lnTo>
                    <a:pt x="664" y="154"/>
                  </a:lnTo>
                  <a:lnTo>
                    <a:pt x="666" y="153"/>
                  </a:lnTo>
                  <a:lnTo>
                    <a:pt x="668" y="152"/>
                  </a:lnTo>
                  <a:lnTo>
                    <a:pt x="670" y="151"/>
                  </a:lnTo>
                  <a:lnTo>
                    <a:pt x="672" y="151"/>
                  </a:lnTo>
                  <a:lnTo>
                    <a:pt x="674" y="150"/>
                  </a:lnTo>
                  <a:lnTo>
                    <a:pt x="676" y="149"/>
                  </a:lnTo>
                  <a:lnTo>
                    <a:pt x="678" y="148"/>
                  </a:lnTo>
                  <a:lnTo>
                    <a:pt x="680" y="147"/>
                  </a:lnTo>
                  <a:lnTo>
                    <a:pt x="682" y="146"/>
                  </a:lnTo>
                  <a:lnTo>
                    <a:pt x="684" y="145"/>
                  </a:lnTo>
                  <a:lnTo>
                    <a:pt x="686" y="145"/>
                  </a:lnTo>
                  <a:lnTo>
                    <a:pt x="688" y="144"/>
                  </a:lnTo>
                  <a:lnTo>
                    <a:pt x="690" y="143"/>
                  </a:lnTo>
                  <a:lnTo>
                    <a:pt x="692" y="142"/>
                  </a:lnTo>
                  <a:lnTo>
                    <a:pt x="694" y="141"/>
                  </a:lnTo>
                  <a:lnTo>
                    <a:pt x="696" y="140"/>
                  </a:lnTo>
                  <a:lnTo>
                    <a:pt x="698" y="139"/>
                  </a:lnTo>
                  <a:lnTo>
                    <a:pt x="700" y="138"/>
                  </a:lnTo>
                  <a:lnTo>
                    <a:pt x="702" y="138"/>
                  </a:lnTo>
                  <a:lnTo>
                    <a:pt x="704" y="137"/>
                  </a:lnTo>
                  <a:lnTo>
                    <a:pt x="706" y="136"/>
                  </a:lnTo>
                  <a:lnTo>
                    <a:pt x="708" y="135"/>
                  </a:lnTo>
                  <a:lnTo>
                    <a:pt x="710" y="134"/>
                  </a:lnTo>
                  <a:lnTo>
                    <a:pt x="712" y="133"/>
                  </a:lnTo>
                  <a:lnTo>
                    <a:pt x="714" y="132"/>
                  </a:lnTo>
                  <a:lnTo>
                    <a:pt x="716" y="132"/>
                  </a:lnTo>
                  <a:lnTo>
                    <a:pt x="718" y="131"/>
                  </a:lnTo>
                  <a:lnTo>
                    <a:pt x="720" y="130"/>
                  </a:lnTo>
                  <a:lnTo>
                    <a:pt x="722" y="129"/>
                  </a:lnTo>
                  <a:lnTo>
                    <a:pt x="724" y="128"/>
                  </a:lnTo>
                  <a:lnTo>
                    <a:pt x="726" y="127"/>
                  </a:lnTo>
                  <a:lnTo>
                    <a:pt x="728" y="126"/>
                  </a:lnTo>
                  <a:lnTo>
                    <a:pt x="730" y="126"/>
                  </a:lnTo>
                  <a:lnTo>
                    <a:pt x="732" y="125"/>
                  </a:lnTo>
                  <a:lnTo>
                    <a:pt x="734" y="124"/>
                  </a:lnTo>
                  <a:lnTo>
                    <a:pt x="736" y="123"/>
                  </a:lnTo>
                  <a:lnTo>
                    <a:pt x="738" y="122"/>
                  </a:lnTo>
                  <a:lnTo>
                    <a:pt x="740" y="121"/>
                  </a:lnTo>
                  <a:lnTo>
                    <a:pt x="742" y="120"/>
                  </a:lnTo>
                  <a:lnTo>
                    <a:pt x="744" y="119"/>
                  </a:lnTo>
                  <a:lnTo>
                    <a:pt x="746" y="119"/>
                  </a:lnTo>
                  <a:lnTo>
                    <a:pt x="748" y="118"/>
                  </a:lnTo>
                  <a:lnTo>
                    <a:pt x="750" y="117"/>
                  </a:lnTo>
                  <a:lnTo>
                    <a:pt x="752" y="116"/>
                  </a:lnTo>
                  <a:lnTo>
                    <a:pt x="754" y="115"/>
                  </a:lnTo>
                  <a:lnTo>
                    <a:pt x="756" y="114"/>
                  </a:lnTo>
                  <a:lnTo>
                    <a:pt x="758" y="113"/>
                  </a:lnTo>
                  <a:lnTo>
                    <a:pt x="760" y="113"/>
                  </a:lnTo>
                  <a:lnTo>
                    <a:pt x="762" y="112"/>
                  </a:lnTo>
                  <a:lnTo>
                    <a:pt x="764" y="111"/>
                  </a:lnTo>
                  <a:lnTo>
                    <a:pt x="766" y="110"/>
                  </a:lnTo>
                  <a:lnTo>
                    <a:pt x="768" y="109"/>
                  </a:lnTo>
                  <a:lnTo>
                    <a:pt x="770" y="108"/>
                  </a:lnTo>
                  <a:lnTo>
                    <a:pt x="772" y="107"/>
                  </a:lnTo>
                  <a:lnTo>
                    <a:pt x="774" y="107"/>
                  </a:lnTo>
                  <a:lnTo>
                    <a:pt x="776" y="106"/>
                  </a:lnTo>
                  <a:lnTo>
                    <a:pt x="778" y="105"/>
                  </a:lnTo>
                  <a:lnTo>
                    <a:pt x="780" y="104"/>
                  </a:lnTo>
                  <a:lnTo>
                    <a:pt x="782" y="103"/>
                  </a:lnTo>
                  <a:lnTo>
                    <a:pt x="784" y="102"/>
                  </a:lnTo>
                  <a:lnTo>
                    <a:pt x="786" y="101"/>
                  </a:lnTo>
                  <a:lnTo>
                    <a:pt x="788" y="100"/>
                  </a:lnTo>
                  <a:lnTo>
                    <a:pt x="790" y="100"/>
                  </a:lnTo>
                  <a:lnTo>
                    <a:pt x="792" y="99"/>
                  </a:lnTo>
                  <a:lnTo>
                    <a:pt x="794" y="98"/>
                  </a:lnTo>
                  <a:lnTo>
                    <a:pt x="796" y="97"/>
                  </a:lnTo>
                  <a:lnTo>
                    <a:pt x="798" y="96"/>
                  </a:lnTo>
                  <a:lnTo>
                    <a:pt x="800" y="95"/>
                  </a:lnTo>
                  <a:lnTo>
                    <a:pt x="802" y="94"/>
                  </a:lnTo>
                  <a:lnTo>
                    <a:pt x="804" y="94"/>
                  </a:lnTo>
                  <a:lnTo>
                    <a:pt x="806" y="93"/>
                  </a:lnTo>
                  <a:lnTo>
                    <a:pt x="808" y="92"/>
                  </a:lnTo>
                  <a:lnTo>
                    <a:pt x="810" y="91"/>
                  </a:lnTo>
                  <a:lnTo>
                    <a:pt x="812" y="90"/>
                  </a:lnTo>
                  <a:lnTo>
                    <a:pt x="814" y="89"/>
                  </a:lnTo>
                  <a:lnTo>
                    <a:pt x="816" y="88"/>
                  </a:lnTo>
                  <a:lnTo>
                    <a:pt x="818" y="87"/>
                  </a:lnTo>
                  <a:lnTo>
                    <a:pt x="820" y="87"/>
                  </a:lnTo>
                  <a:lnTo>
                    <a:pt x="822" y="86"/>
                  </a:lnTo>
                  <a:lnTo>
                    <a:pt x="824" y="85"/>
                  </a:lnTo>
                  <a:lnTo>
                    <a:pt x="826" y="84"/>
                  </a:lnTo>
                  <a:lnTo>
                    <a:pt x="828" y="83"/>
                  </a:lnTo>
                  <a:lnTo>
                    <a:pt x="830" y="82"/>
                  </a:lnTo>
                  <a:lnTo>
                    <a:pt x="832" y="81"/>
                  </a:lnTo>
                  <a:lnTo>
                    <a:pt x="834" y="81"/>
                  </a:lnTo>
                  <a:lnTo>
                    <a:pt x="836" y="80"/>
                  </a:lnTo>
                  <a:lnTo>
                    <a:pt x="838" y="79"/>
                  </a:lnTo>
                  <a:lnTo>
                    <a:pt x="840" y="78"/>
                  </a:lnTo>
                  <a:lnTo>
                    <a:pt x="842" y="77"/>
                  </a:lnTo>
                  <a:lnTo>
                    <a:pt x="844" y="76"/>
                  </a:lnTo>
                  <a:lnTo>
                    <a:pt x="846" y="75"/>
                  </a:lnTo>
                  <a:lnTo>
                    <a:pt x="848" y="75"/>
                  </a:lnTo>
                  <a:lnTo>
                    <a:pt x="850" y="74"/>
                  </a:lnTo>
                  <a:lnTo>
                    <a:pt x="852" y="73"/>
                  </a:lnTo>
                  <a:lnTo>
                    <a:pt x="854" y="72"/>
                  </a:lnTo>
                  <a:lnTo>
                    <a:pt x="856" y="71"/>
                  </a:lnTo>
                  <a:lnTo>
                    <a:pt x="858" y="70"/>
                  </a:lnTo>
                  <a:lnTo>
                    <a:pt x="860" y="69"/>
                  </a:lnTo>
                  <a:lnTo>
                    <a:pt x="862" y="68"/>
                  </a:lnTo>
                  <a:lnTo>
                    <a:pt x="864" y="68"/>
                  </a:lnTo>
                  <a:lnTo>
                    <a:pt x="866" y="67"/>
                  </a:lnTo>
                  <a:lnTo>
                    <a:pt x="868" y="66"/>
                  </a:lnTo>
                  <a:lnTo>
                    <a:pt x="870" y="65"/>
                  </a:lnTo>
                  <a:lnTo>
                    <a:pt x="872" y="64"/>
                  </a:lnTo>
                  <a:lnTo>
                    <a:pt x="874" y="63"/>
                  </a:lnTo>
                  <a:lnTo>
                    <a:pt x="876" y="62"/>
                  </a:lnTo>
                  <a:lnTo>
                    <a:pt x="878" y="62"/>
                  </a:lnTo>
                  <a:lnTo>
                    <a:pt x="880" y="61"/>
                  </a:lnTo>
                  <a:lnTo>
                    <a:pt x="882" y="60"/>
                  </a:lnTo>
                  <a:lnTo>
                    <a:pt x="884" y="59"/>
                  </a:lnTo>
                  <a:lnTo>
                    <a:pt x="886" y="58"/>
                  </a:lnTo>
                  <a:lnTo>
                    <a:pt x="888" y="57"/>
                  </a:lnTo>
                  <a:lnTo>
                    <a:pt x="890" y="56"/>
                  </a:lnTo>
                  <a:lnTo>
                    <a:pt x="892" y="55"/>
                  </a:lnTo>
                  <a:lnTo>
                    <a:pt x="894" y="55"/>
                  </a:lnTo>
                  <a:lnTo>
                    <a:pt x="896" y="54"/>
                  </a:lnTo>
                  <a:lnTo>
                    <a:pt x="898" y="53"/>
                  </a:lnTo>
                  <a:lnTo>
                    <a:pt x="900" y="52"/>
                  </a:lnTo>
                  <a:lnTo>
                    <a:pt x="902" y="51"/>
                  </a:lnTo>
                  <a:lnTo>
                    <a:pt x="904" y="50"/>
                  </a:lnTo>
                  <a:lnTo>
                    <a:pt x="906" y="49"/>
                  </a:lnTo>
                  <a:lnTo>
                    <a:pt x="908" y="49"/>
                  </a:lnTo>
                  <a:lnTo>
                    <a:pt x="910" y="48"/>
                  </a:lnTo>
                  <a:lnTo>
                    <a:pt x="912" y="47"/>
                  </a:lnTo>
                  <a:lnTo>
                    <a:pt x="914" y="46"/>
                  </a:lnTo>
                  <a:lnTo>
                    <a:pt x="916" y="45"/>
                  </a:lnTo>
                  <a:lnTo>
                    <a:pt x="918" y="44"/>
                  </a:lnTo>
                  <a:lnTo>
                    <a:pt x="920" y="43"/>
                  </a:lnTo>
                  <a:lnTo>
                    <a:pt x="922" y="43"/>
                  </a:lnTo>
                  <a:lnTo>
                    <a:pt x="924" y="42"/>
                  </a:lnTo>
                  <a:lnTo>
                    <a:pt x="926" y="41"/>
                  </a:lnTo>
                  <a:lnTo>
                    <a:pt x="928" y="40"/>
                  </a:lnTo>
                  <a:lnTo>
                    <a:pt x="930" y="39"/>
                  </a:lnTo>
                  <a:lnTo>
                    <a:pt x="932" y="38"/>
                  </a:lnTo>
                  <a:lnTo>
                    <a:pt x="934" y="37"/>
                  </a:lnTo>
                  <a:lnTo>
                    <a:pt x="936" y="36"/>
                  </a:lnTo>
                  <a:lnTo>
                    <a:pt x="938" y="36"/>
                  </a:lnTo>
                  <a:lnTo>
                    <a:pt x="940" y="35"/>
                  </a:lnTo>
                  <a:lnTo>
                    <a:pt x="942" y="34"/>
                  </a:lnTo>
                  <a:lnTo>
                    <a:pt x="944" y="33"/>
                  </a:lnTo>
                  <a:lnTo>
                    <a:pt x="946" y="32"/>
                  </a:lnTo>
                  <a:lnTo>
                    <a:pt x="948" y="31"/>
                  </a:lnTo>
                  <a:lnTo>
                    <a:pt x="950" y="30"/>
                  </a:lnTo>
                  <a:lnTo>
                    <a:pt x="952" y="30"/>
                  </a:lnTo>
                  <a:lnTo>
                    <a:pt x="954" y="29"/>
                  </a:lnTo>
                  <a:lnTo>
                    <a:pt x="956" y="28"/>
                  </a:lnTo>
                  <a:lnTo>
                    <a:pt x="958" y="27"/>
                  </a:lnTo>
                  <a:lnTo>
                    <a:pt x="960" y="26"/>
                  </a:lnTo>
                  <a:lnTo>
                    <a:pt x="962" y="25"/>
                  </a:lnTo>
                  <a:lnTo>
                    <a:pt x="964" y="24"/>
                  </a:lnTo>
                  <a:lnTo>
                    <a:pt x="966" y="24"/>
                  </a:lnTo>
                  <a:lnTo>
                    <a:pt x="968" y="23"/>
                  </a:lnTo>
                  <a:lnTo>
                    <a:pt x="970" y="22"/>
                  </a:lnTo>
                  <a:lnTo>
                    <a:pt x="972" y="21"/>
                  </a:lnTo>
                  <a:lnTo>
                    <a:pt x="974" y="20"/>
                  </a:lnTo>
                  <a:lnTo>
                    <a:pt x="976" y="19"/>
                  </a:lnTo>
                  <a:lnTo>
                    <a:pt x="978" y="18"/>
                  </a:lnTo>
                  <a:lnTo>
                    <a:pt x="980" y="17"/>
                  </a:lnTo>
                  <a:lnTo>
                    <a:pt x="982" y="17"/>
                  </a:lnTo>
                  <a:lnTo>
                    <a:pt x="984" y="16"/>
                  </a:lnTo>
                  <a:lnTo>
                    <a:pt x="986" y="15"/>
                  </a:lnTo>
                  <a:lnTo>
                    <a:pt x="988" y="14"/>
                  </a:lnTo>
                  <a:lnTo>
                    <a:pt x="990" y="13"/>
                  </a:lnTo>
                  <a:lnTo>
                    <a:pt x="992" y="12"/>
                  </a:lnTo>
                  <a:lnTo>
                    <a:pt x="994" y="11"/>
                  </a:lnTo>
                  <a:lnTo>
                    <a:pt x="996" y="11"/>
                  </a:lnTo>
                  <a:lnTo>
                    <a:pt x="998" y="10"/>
                  </a:lnTo>
                  <a:lnTo>
                    <a:pt x="1000" y="9"/>
                  </a:lnTo>
                  <a:lnTo>
                    <a:pt x="1002" y="8"/>
                  </a:lnTo>
                  <a:lnTo>
                    <a:pt x="1004" y="7"/>
                  </a:lnTo>
                  <a:lnTo>
                    <a:pt x="1006" y="6"/>
                  </a:lnTo>
                  <a:lnTo>
                    <a:pt x="1008" y="5"/>
                  </a:lnTo>
                  <a:lnTo>
                    <a:pt x="1010" y="4"/>
                  </a:lnTo>
                  <a:lnTo>
                    <a:pt x="1012" y="4"/>
                  </a:lnTo>
                  <a:lnTo>
                    <a:pt x="1014" y="3"/>
                  </a:lnTo>
                  <a:lnTo>
                    <a:pt x="1016" y="2"/>
                  </a:lnTo>
                  <a:lnTo>
                    <a:pt x="1018" y="1"/>
                  </a:lnTo>
                  <a:lnTo>
                    <a:pt x="1020" y="0"/>
                  </a:lnTo>
                  <a:lnTo>
                    <a:pt x="102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36" name="Freeform 108"/>
            <p:cNvSpPr>
              <a:spLocks/>
            </p:cNvSpPr>
            <p:nvPr/>
          </p:nvSpPr>
          <p:spPr bwMode="auto">
            <a:xfrm>
              <a:off x="429" y="1133"/>
              <a:ext cx="2373" cy="2336"/>
            </a:xfrm>
            <a:custGeom>
              <a:avLst/>
              <a:gdLst>
                <a:gd name="T0" fmla="*/ 16 w 1021"/>
                <a:gd name="T1" fmla="*/ 434 h 441"/>
                <a:gd name="T2" fmla="*/ 34 w 1021"/>
                <a:gd name="T3" fmla="*/ 426 h 441"/>
                <a:gd name="T4" fmla="*/ 52 w 1021"/>
                <a:gd name="T5" fmla="*/ 418 h 441"/>
                <a:gd name="T6" fmla="*/ 70 w 1021"/>
                <a:gd name="T7" fmla="*/ 411 h 441"/>
                <a:gd name="T8" fmla="*/ 88 w 1021"/>
                <a:gd name="T9" fmla="*/ 403 h 441"/>
                <a:gd name="T10" fmla="*/ 106 w 1021"/>
                <a:gd name="T11" fmla="*/ 395 h 441"/>
                <a:gd name="T12" fmla="*/ 124 w 1021"/>
                <a:gd name="T13" fmla="*/ 387 h 441"/>
                <a:gd name="T14" fmla="*/ 142 w 1021"/>
                <a:gd name="T15" fmla="*/ 380 h 441"/>
                <a:gd name="T16" fmla="*/ 160 w 1021"/>
                <a:gd name="T17" fmla="*/ 372 h 441"/>
                <a:gd name="T18" fmla="*/ 178 w 1021"/>
                <a:gd name="T19" fmla="*/ 364 h 441"/>
                <a:gd name="T20" fmla="*/ 196 w 1021"/>
                <a:gd name="T21" fmla="*/ 356 h 441"/>
                <a:gd name="T22" fmla="*/ 214 w 1021"/>
                <a:gd name="T23" fmla="*/ 348 h 441"/>
                <a:gd name="T24" fmla="*/ 232 w 1021"/>
                <a:gd name="T25" fmla="*/ 341 h 441"/>
                <a:gd name="T26" fmla="*/ 250 w 1021"/>
                <a:gd name="T27" fmla="*/ 333 h 441"/>
                <a:gd name="T28" fmla="*/ 268 w 1021"/>
                <a:gd name="T29" fmla="*/ 325 h 441"/>
                <a:gd name="T30" fmla="*/ 286 w 1021"/>
                <a:gd name="T31" fmla="*/ 317 h 441"/>
                <a:gd name="T32" fmla="*/ 304 w 1021"/>
                <a:gd name="T33" fmla="*/ 310 h 441"/>
                <a:gd name="T34" fmla="*/ 322 w 1021"/>
                <a:gd name="T35" fmla="*/ 302 h 441"/>
                <a:gd name="T36" fmla="*/ 340 w 1021"/>
                <a:gd name="T37" fmla="*/ 294 h 441"/>
                <a:gd name="T38" fmla="*/ 358 w 1021"/>
                <a:gd name="T39" fmla="*/ 286 h 441"/>
                <a:gd name="T40" fmla="*/ 376 w 1021"/>
                <a:gd name="T41" fmla="*/ 278 h 441"/>
                <a:gd name="T42" fmla="*/ 394 w 1021"/>
                <a:gd name="T43" fmla="*/ 271 h 441"/>
                <a:gd name="T44" fmla="*/ 412 w 1021"/>
                <a:gd name="T45" fmla="*/ 263 h 441"/>
                <a:gd name="T46" fmla="*/ 430 w 1021"/>
                <a:gd name="T47" fmla="*/ 255 h 441"/>
                <a:gd name="T48" fmla="*/ 448 w 1021"/>
                <a:gd name="T49" fmla="*/ 247 h 441"/>
                <a:gd name="T50" fmla="*/ 466 w 1021"/>
                <a:gd name="T51" fmla="*/ 239 h 441"/>
                <a:gd name="T52" fmla="*/ 484 w 1021"/>
                <a:gd name="T53" fmla="*/ 232 h 441"/>
                <a:gd name="T54" fmla="*/ 502 w 1021"/>
                <a:gd name="T55" fmla="*/ 224 h 441"/>
                <a:gd name="T56" fmla="*/ 520 w 1021"/>
                <a:gd name="T57" fmla="*/ 216 h 441"/>
                <a:gd name="T58" fmla="*/ 538 w 1021"/>
                <a:gd name="T59" fmla="*/ 208 h 441"/>
                <a:gd name="T60" fmla="*/ 556 w 1021"/>
                <a:gd name="T61" fmla="*/ 201 h 441"/>
                <a:gd name="T62" fmla="*/ 574 w 1021"/>
                <a:gd name="T63" fmla="*/ 193 h 441"/>
                <a:gd name="T64" fmla="*/ 592 w 1021"/>
                <a:gd name="T65" fmla="*/ 185 h 441"/>
                <a:gd name="T66" fmla="*/ 610 w 1021"/>
                <a:gd name="T67" fmla="*/ 177 h 441"/>
                <a:gd name="T68" fmla="*/ 628 w 1021"/>
                <a:gd name="T69" fmla="*/ 169 h 441"/>
                <a:gd name="T70" fmla="*/ 646 w 1021"/>
                <a:gd name="T71" fmla="*/ 162 h 441"/>
                <a:gd name="T72" fmla="*/ 664 w 1021"/>
                <a:gd name="T73" fmla="*/ 154 h 441"/>
                <a:gd name="T74" fmla="*/ 682 w 1021"/>
                <a:gd name="T75" fmla="*/ 146 h 441"/>
                <a:gd name="T76" fmla="*/ 700 w 1021"/>
                <a:gd name="T77" fmla="*/ 138 h 441"/>
                <a:gd name="T78" fmla="*/ 718 w 1021"/>
                <a:gd name="T79" fmla="*/ 131 h 441"/>
                <a:gd name="T80" fmla="*/ 736 w 1021"/>
                <a:gd name="T81" fmla="*/ 123 h 441"/>
                <a:gd name="T82" fmla="*/ 754 w 1021"/>
                <a:gd name="T83" fmla="*/ 115 h 441"/>
                <a:gd name="T84" fmla="*/ 772 w 1021"/>
                <a:gd name="T85" fmla="*/ 107 h 441"/>
                <a:gd name="T86" fmla="*/ 790 w 1021"/>
                <a:gd name="T87" fmla="*/ 99 h 441"/>
                <a:gd name="T88" fmla="*/ 808 w 1021"/>
                <a:gd name="T89" fmla="*/ 92 h 441"/>
                <a:gd name="T90" fmla="*/ 826 w 1021"/>
                <a:gd name="T91" fmla="*/ 84 h 441"/>
                <a:gd name="T92" fmla="*/ 844 w 1021"/>
                <a:gd name="T93" fmla="*/ 76 h 441"/>
                <a:gd name="T94" fmla="*/ 862 w 1021"/>
                <a:gd name="T95" fmla="*/ 68 h 441"/>
                <a:gd name="T96" fmla="*/ 880 w 1021"/>
                <a:gd name="T97" fmla="*/ 61 h 441"/>
                <a:gd name="T98" fmla="*/ 898 w 1021"/>
                <a:gd name="T99" fmla="*/ 53 h 441"/>
                <a:gd name="T100" fmla="*/ 916 w 1021"/>
                <a:gd name="T101" fmla="*/ 45 h 441"/>
                <a:gd name="T102" fmla="*/ 934 w 1021"/>
                <a:gd name="T103" fmla="*/ 37 h 441"/>
                <a:gd name="T104" fmla="*/ 952 w 1021"/>
                <a:gd name="T105" fmla="*/ 29 h 441"/>
                <a:gd name="T106" fmla="*/ 970 w 1021"/>
                <a:gd name="T107" fmla="*/ 22 h 441"/>
                <a:gd name="T108" fmla="*/ 988 w 1021"/>
                <a:gd name="T109" fmla="*/ 14 h 441"/>
                <a:gd name="T110" fmla="*/ 1006 w 1021"/>
                <a:gd name="T111" fmla="*/ 6 h 44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021"/>
                <a:gd name="T169" fmla="*/ 0 h 441"/>
                <a:gd name="T170" fmla="*/ 1021 w 1021"/>
                <a:gd name="T171" fmla="*/ 441 h 44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021" h="441">
                  <a:moveTo>
                    <a:pt x="0" y="441"/>
                  </a:moveTo>
                  <a:lnTo>
                    <a:pt x="2" y="440"/>
                  </a:lnTo>
                  <a:lnTo>
                    <a:pt x="4" y="439"/>
                  </a:lnTo>
                  <a:lnTo>
                    <a:pt x="6" y="438"/>
                  </a:lnTo>
                  <a:lnTo>
                    <a:pt x="8" y="437"/>
                  </a:lnTo>
                  <a:lnTo>
                    <a:pt x="10" y="437"/>
                  </a:lnTo>
                  <a:lnTo>
                    <a:pt x="12" y="436"/>
                  </a:lnTo>
                  <a:lnTo>
                    <a:pt x="14" y="435"/>
                  </a:lnTo>
                  <a:lnTo>
                    <a:pt x="16" y="434"/>
                  </a:lnTo>
                  <a:lnTo>
                    <a:pt x="18" y="433"/>
                  </a:lnTo>
                  <a:lnTo>
                    <a:pt x="20" y="432"/>
                  </a:lnTo>
                  <a:lnTo>
                    <a:pt x="22" y="431"/>
                  </a:lnTo>
                  <a:lnTo>
                    <a:pt x="24" y="431"/>
                  </a:lnTo>
                  <a:lnTo>
                    <a:pt x="26" y="430"/>
                  </a:lnTo>
                  <a:lnTo>
                    <a:pt x="28" y="429"/>
                  </a:lnTo>
                  <a:lnTo>
                    <a:pt x="30" y="428"/>
                  </a:lnTo>
                  <a:lnTo>
                    <a:pt x="32" y="427"/>
                  </a:lnTo>
                  <a:lnTo>
                    <a:pt x="34" y="426"/>
                  </a:lnTo>
                  <a:lnTo>
                    <a:pt x="36" y="425"/>
                  </a:lnTo>
                  <a:lnTo>
                    <a:pt x="38" y="424"/>
                  </a:lnTo>
                  <a:lnTo>
                    <a:pt x="40" y="424"/>
                  </a:lnTo>
                  <a:lnTo>
                    <a:pt x="42" y="423"/>
                  </a:lnTo>
                  <a:lnTo>
                    <a:pt x="44" y="422"/>
                  </a:lnTo>
                  <a:lnTo>
                    <a:pt x="46" y="421"/>
                  </a:lnTo>
                  <a:lnTo>
                    <a:pt x="48" y="420"/>
                  </a:lnTo>
                  <a:lnTo>
                    <a:pt x="50" y="419"/>
                  </a:lnTo>
                  <a:lnTo>
                    <a:pt x="52" y="418"/>
                  </a:lnTo>
                  <a:lnTo>
                    <a:pt x="54" y="418"/>
                  </a:lnTo>
                  <a:lnTo>
                    <a:pt x="56" y="417"/>
                  </a:lnTo>
                  <a:lnTo>
                    <a:pt x="58" y="416"/>
                  </a:lnTo>
                  <a:lnTo>
                    <a:pt x="60" y="415"/>
                  </a:lnTo>
                  <a:lnTo>
                    <a:pt x="62" y="414"/>
                  </a:lnTo>
                  <a:lnTo>
                    <a:pt x="64" y="413"/>
                  </a:lnTo>
                  <a:lnTo>
                    <a:pt x="66" y="412"/>
                  </a:lnTo>
                  <a:lnTo>
                    <a:pt x="68" y="412"/>
                  </a:lnTo>
                  <a:lnTo>
                    <a:pt x="70" y="411"/>
                  </a:lnTo>
                  <a:lnTo>
                    <a:pt x="72" y="410"/>
                  </a:lnTo>
                  <a:lnTo>
                    <a:pt x="74" y="409"/>
                  </a:lnTo>
                  <a:lnTo>
                    <a:pt x="76" y="408"/>
                  </a:lnTo>
                  <a:lnTo>
                    <a:pt x="78" y="407"/>
                  </a:lnTo>
                  <a:lnTo>
                    <a:pt x="80" y="406"/>
                  </a:lnTo>
                  <a:lnTo>
                    <a:pt x="82" y="405"/>
                  </a:lnTo>
                  <a:lnTo>
                    <a:pt x="84" y="405"/>
                  </a:lnTo>
                  <a:lnTo>
                    <a:pt x="86" y="404"/>
                  </a:lnTo>
                  <a:lnTo>
                    <a:pt x="88" y="403"/>
                  </a:lnTo>
                  <a:lnTo>
                    <a:pt x="90" y="402"/>
                  </a:lnTo>
                  <a:lnTo>
                    <a:pt x="92" y="401"/>
                  </a:lnTo>
                  <a:lnTo>
                    <a:pt x="94" y="400"/>
                  </a:lnTo>
                  <a:lnTo>
                    <a:pt x="96" y="399"/>
                  </a:lnTo>
                  <a:lnTo>
                    <a:pt x="98" y="399"/>
                  </a:lnTo>
                  <a:lnTo>
                    <a:pt x="100" y="398"/>
                  </a:lnTo>
                  <a:lnTo>
                    <a:pt x="102" y="397"/>
                  </a:lnTo>
                  <a:lnTo>
                    <a:pt x="104" y="396"/>
                  </a:lnTo>
                  <a:lnTo>
                    <a:pt x="106" y="395"/>
                  </a:lnTo>
                  <a:lnTo>
                    <a:pt x="108" y="394"/>
                  </a:lnTo>
                  <a:lnTo>
                    <a:pt x="110" y="393"/>
                  </a:lnTo>
                  <a:lnTo>
                    <a:pt x="112" y="393"/>
                  </a:lnTo>
                  <a:lnTo>
                    <a:pt x="114" y="392"/>
                  </a:lnTo>
                  <a:lnTo>
                    <a:pt x="116" y="391"/>
                  </a:lnTo>
                  <a:lnTo>
                    <a:pt x="118" y="390"/>
                  </a:lnTo>
                  <a:lnTo>
                    <a:pt x="120" y="389"/>
                  </a:lnTo>
                  <a:lnTo>
                    <a:pt x="122" y="388"/>
                  </a:lnTo>
                  <a:lnTo>
                    <a:pt x="124" y="387"/>
                  </a:lnTo>
                  <a:lnTo>
                    <a:pt x="126" y="386"/>
                  </a:lnTo>
                  <a:lnTo>
                    <a:pt x="128" y="386"/>
                  </a:lnTo>
                  <a:lnTo>
                    <a:pt x="130" y="385"/>
                  </a:lnTo>
                  <a:lnTo>
                    <a:pt x="132" y="384"/>
                  </a:lnTo>
                  <a:lnTo>
                    <a:pt x="134" y="383"/>
                  </a:lnTo>
                  <a:lnTo>
                    <a:pt x="136" y="382"/>
                  </a:lnTo>
                  <a:lnTo>
                    <a:pt x="138" y="381"/>
                  </a:lnTo>
                  <a:lnTo>
                    <a:pt x="140" y="380"/>
                  </a:lnTo>
                  <a:lnTo>
                    <a:pt x="142" y="380"/>
                  </a:lnTo>
                  <a:lnTo>
                    <a:pt x="144" y="379"/>
                  </a:lnTo>
                  <a:lnTo>
                    <a:pt x="146" y="378"/>
                  </a:lnTo>
                  <a:lnTo>
                    <a:pt x="148" y="377"/>
                  </a:lnTo>
                  <a:lnTo>
                    <a:pt x="150" y="376"/>
                  </a:lnTo>
                  <a:lnTo>
                    <a:pt x="152" y="375"/>
                  </a:lnTo>
                  <a:lnTo>
                    <a:pt x="154" y="374"/>
                  </a:lnTo>
                  <a:lnTo>
                    <a:pt x="156" y="373"/>
                  </a:lnTo>
                  <a:lnTo>
                    <a:pt x="158" y="373"/>
                  </a:lnTo>
                  <a:lnTo>
                    <a:pt x="160" y="372"/>
                  </a:lnTo>
                  <a:lnTo>
                    <a:pt x="162" y="371"/>
                  </a:lnTo>
                  <a:lnTo>
                    <a:pt x="164" y="370"/>
                  </a:lnTo>
                  <a:lnTo>
                    <a:pt x="166" y="369"/>
                  </a:lnTo>
                  <a:lnTo>
                    <a:pt x="168" y="368"/>
                  </a:lnTo>
                  <a:lnTo>
                    <a:pt x="170" y="367"/>
                  </a:lnTo>
                  <a:lnTo>
                    <a:pt x="172" y="367"/>
                  </a:lnTo>
                  <a:lnTo>
                    <a:pt x="174" y="366"/>
                  </a:lnTo>
                  <a:lnTo>
                    <a:pt x="176" y="365"/>
                  </a:lnTo>
                  <a:lnTo>
                    <a:pt x="178" y="364"/>
                  </a:lnTo>
                  <a:lnTo>
                    <a:pt x="180" y="363"/>
                  </a:lnTo>
                  <a:lnTo>
                    <a:pt x="182" y="362"/>
                  </a:lnTo>
                  <a:lnTo>
                    <a:pt x="184" y="361"/>
                  </a:lnTo>
                  <a:lnTo>
                    <a:pt x="186" y="361"/>
                  </a:lnTo>
                  <a:lnTo>
                    <a:pt x="188" y="360"/>
                  </a:lnTo>
                  <a:lnTo>
                    <a:pt x="190" y="359"/>
                  </a:lnTo>
                  <a:lnTo>
                    <a:pt x="192" y="358"/>
                  </a:lnTo>
                  <a:lnTo>
                    <a:pt x="194" y="357"/>
                  </a:lnTo>
                  <a:lnTo>
                    <a:pt x="196" y="356"/>
                  </a:lnTo>
                  <a:lnTo>
                    <a:pt x="198" y="355"/>
                  </a:lnTo>
                  <a:lnTo>
                    <a:pt x="200" y="354"/>
                  </a:lnTo>
                  <a:lnTo>
                    <a:pt x="202" y="354"/>
                  </a:lnTo>
                  <a:lnTo>
                    <a:pt x="204" y="353"/>
                  </a:lnTo>
                  <a:lnTo>
                    <a:pt x="206" y="352"/>
                  </a:lnTo>
                  <a:lnTo>
                    <a:pt x="208" y="351"/>
                  </a:lnTo>
                  <a:lnTo>
                    <a:pt x="210" y="350"/>
                  </a:lnTo>
                  <a:lnTo>
                    <a:pt x="212" y="349"/>
                  </a:lnTo>
                  <a:lnTo>
                    <a:pt x="214" y="348"/>
                  </a:lnTo>
                  <a:lnTo>
                    <a:pt x="216" y="348"/>
                  </a:lnTo>
                  <a:lnTo>
                    <a:pt x="218" y="347"/>
                  </a:lnTo>
                  <a:lnTo>
                    <a:pt x="220" y="346"/>
                  </a:lnTo>
                  <a:lnTo>
                    <a:pt x="222" y="345"/>
                  </a:lnTo>
                  <a:lnTo>
                    <a:pt x="224" y="344"/>
                  </a:lnTo>
                  <a:lnTo>
                    <a:pt x="226" y="343"/>
                  </a:lnTo>
                  <a:lnTo>
                    <a:pt x="228" y="342"/>
                  </a:lnTo>
                  <a:lnTo>
                    <a:pt x="230" y="341"/>
                  </a:lnTo>
                  <a:lnTo>
                    <a:pt x="232" y="341"/>
                  </a:lnTo>
                  <a:lnTo>
                    <a:pt x="234" y="340"/>
                  </a:lnTo>
                  <a:lnTo>
                    <a:pt x="236" y="339"/>
                  </a:lnTo>
                  <a:lnTo>
                    <a:pt x="238" y="338"/>
                  </a:lnTo>
                  <a:lnTo>
                    <a:pt x="240" y="337"/>
                  </a:lnTo>
                  <a:lnTo>
                    <a:pt x="242" y="336"/>
                  </a:lnTo>
                  <a:lnTo>
                    <a:pt x="244" y="335"/>
                  </a:lnTo>
                  <a:lnTo>
                    <a:pt x="246" y="335"/>
                  </a:lnTo>
                  <a:lnTo>
                    <a:pt x="248" y="334"/>
                  </a:lnTo>
                  <a:lnTo>
                    <a:pt x="250" y="333"/>
                  </a:lnTo>
                  <a:lnTo>
                    <a:pt x="252" y="332"/>
                  </a:lnTo>
                  <a:lnTo>
                    <a:pt x="254" y="331"/>
                  </a:lnTo>
                  <a:lnTo>
                    <a:pt x="256" y="330"/>
                  </a:lnTo>
                  <a:lnTo>
                    <a:pt x="258" y="329"/>
                  </a:lnTo>
                  <a:lnTo>
                    <a:pt x="260" y="329"/>
                  </a:lnTo>
                  <a:lnTo>
                    <a:pt x="262" y="328"/>
                  </a:lnTo>
                  <a:lnTo>
                    <a:pt x="264" y="327"/>
                  </a:lnTo>
                  <a:lnTo>
                    <a:pt x="266" y="326"/>
                  </a:lnTo>
                  <a:lnTo>
                    <a:pt x="268" y="325"/>
                  </a:lnTo>
                  <a:lnTo>
                    <a:pt x="270" y="324"/>
                  </a:lnTo>
                  <a:lnTo>
                    <a:pt x="272" y="323"/>
                  </a:lnTo>
                  <a:lnTo>
                    <a:pt x="274" y="322"/>
                  </a:lnTo>
                  <a:lnTo>
                    <a:pt x="276" y="322"/>
                  </a:lnTo>
                  <a:lnTo>
                    <a:pt x="278" y="321"/>
                  </a:lnTo>
                  <a:lnTo>
                    <a:pt x="280" y="320"/>
                  </a:lnTo>
                  <a:lnTo>
                    <a:pt x="282" y="319"/>
                  </a:lnTo>
                  <a:lnTo>
                    <a:pt x="284" y="318"/>
                  </a:lnTo>
                  <a:lnTo>
                    <a:pt x="286" y="317"/>
                  </a:lnTo>
                  <a:lnTo>
                    <a:pt x="288" y="316"/>
                  </a:lnTo>
                  <a:lnTo>
                    <a:pt x="290" y="316"/>
                  </a:lnTo>
                  <a:lnTo>
                    <a:pt x="292" y="315"/>
                  </a:lnTo>
                  <a:lnTo>
                    <a:pt x="294" y="314"/>
                  </a:lnTo>
                  <a:lnTo>
                    <a:pt x="296" y="313"/>
                  </a:lnTo>
                  <a:lnTo>
                    <a:pt x="298" y="312"/>
                  </a:lnTo>
                  <a:lnTo>
                    <a:pt x="300" y="311"/>
                  </a:lnTo>
                  <a:lnTo>
                    <a:pt x="302" y="310"/>
                  </a:lnTo>
                  <a:lnTo>
                    <a:pt x="304" y="310"/>
                  </a:lnTo>
                  <a:lnTo>
                    <a:pt x="306" y="309"/>
                  </a:lnTo>
                  <a:lnTo>
                    <a:pt x="308" y="308"/>
                  </a:lnTo>
                  <a:lnTo>
                    <a:pt x="310" y="307"/>
                  </a:lnTo>
                  <a:lnTo>
                    <a:pt x="312" y="306"/>
                  </a:lnTo>
                  <a:lnTo>
                    <a:pt x="314" y="305"/>
                  </a:lnTo>
                  <a:lnTo>
                    <a:pt x="316" y="304"/>
                  </a:lnTo>
                  <a:lnTo>
                    <a:pt x="318" y="303"/>
                  </a:lnTo>
                  <a:lnTo>
                    <a:pt x="320" y="303"/>
                  </a:lnTo>
                  <a:lnTo>
                    <a:pt x="322" y="302"/>
                  </a:lnTo>
                  <a:lnTo>
                    <a:pt x="324" y="301"/>
                  </a:lnTo>
                  <a:lnTo>
                    <a:pt x="326" y="300"/>
                  </a:lnTo>
                  <a:lnTo>
                    <a:pt x="328" y="299"/>
                  </a:lnTo>
                  <a:lnTo>
                    <a:pt x="330" y="298"/>
                  </a:lnTo>
                  <a:lnTo>
                    <a:pt x="332" y="297"/>
                  </a:lnTo>
                  <a:lnTo>
                    <a:pt x="334" y="297"/>
                  </a:lnTo>
                  <a:lnTo>
                    <a:pt x="336" y="296"/>
                  </a:lnTo>
                  <a:lnTo>
                    <a:pt x="338" y="295"/>
                  </a:lnTo>
                  <a:lnTo>
                    <a:pt x="340" y="294"/>
                  </a:lnTo>
                  <a:lnTo>
                    <a:pt x="342" y="293"/>
                  </a:lnTo>
                  <a:lnTo>
                    <a:pt x="344" y="292"/>
                  </a:lnTo>
                  <a:lnTo>
                    <a:pt x="346" y="291"/>
                  </a:lnTo>
                  <a:lnTo>
                    <a:pt x="348" y="290"/>
                  </a:lnTo>
                  <a:lnTo>
                    <a:pt x="350" y="290"/>
                  </a:lnTo>
                  <a:lnTo>
                    <a:pt x="352" y="289"/>
                  </a:lnTo>
                  <a:lnTo>
                    <a:pt x="354" y="288"/>
                  </a:lnTo>
                  <a:lnTo>
                    <a:pt x="356" y="287"/>
                  </a:lnTo>
                  <a:lnTo>
                    <a:pt x="358" y="286"/>
                  </a:lnTo>
                  <a:lnTo>
                    <a:pt x="360" y="285"/>
                  </a:lnTo>
                  <a:lnTo>
                    <a:pt x="362" y="284"/>
                  </a:lnTo>
                  <a:lnTo>
                    <a:pt x="364" y="284"/>
                  </a:lnTo>
                  <a:lnTo>
                    <a:pt x="366" y="283"/>
                  </a:lnTo>
                  <a:lnTo>
                    <a:pt x="368" y="282"/>
                  </a:lnTo>
                  <a:lnTo>
                    <a:pt x="370" y="281"/>
                  </a:lnTo>
                  <a:lnTo>
                    <a:pt x="372" y="280"/>
                  </a:lnTo>
                  <a:lnTo>
                    <a:pt x="374" y="279"/>
                  </a:lnTo>
                  <a:lnTo>
                    <a:pt x="376" y="278"/>
                  </a:lnTo>
                  <a:lnTo>
                    <a:pt x="378" y="278"/>
                  </a:lnTo>
                  <a:lnTo>
                    <a:pt x="380" y="277"/>
                  </a:lnTo>
                  <a:lnTo>
                    <a:pt x="382" y="276"/>
                  </a:lnTo>
                  <a:lnTo>
                    <a:pt x="384" y="275"/>
                  </a:lnTo>
                  <a:lnTo>
                    <a:pt x="386" y="274"/>
                  </a:lnTo>
                  <a:lnTo>
                    <a:pt x="388" y="273"/>
                  </a:lnTo>
                  <a:lnTo>
                    <a:pt x="390" y="272"/>
                  </a:lnTo>
                  <a:lnTo>
                    <a:pt x="392" y="271"/>
                  </a:lnTo>
                  <a:lnTo>
                    <a:pt x="394" y="271"/>
                  </a:lnTo>
                  <a:lnTo>
                    <a:pt x="396" y="270"/>
                  </a:lnTo>
                  <a:lnTo>
                    <a:pt x="398" y="269"/>
                  </a:lnTo>
                  <a:lnTo>
                    <a:pt x="400" y="268"/>
                  </a:lnTo>
                  <a:lnTo>
                    <a:pt x="402" y="267"/>
                  </a:lnTo>
                  <a:lnTo>
                    <a:pt x="404" y="266"/>
                  </a:lnTo>
                  <a:lnTo>
                    <a:pt x="406" y="265"/>
                  </a:lnTo>
                  <a:lnTo>
                    <a:pt x="408" y="265"/>
                  </a:lnTo>
                  <a:lnTo>
                    <a:pt x="410" y="264"/>
                  </a:lnTo>
                  <a:lnTo>
                    <a:pt x="412" y="263"/>
                  </a:lnTo>
                  <a:lnTo>
                    <a:pt x="414" y="262"/>
                  </a:lnTo>
                  <a:lnTo>
                    <a:pt x="416" y="261"/>
                  </a:lnTo>
                  <a:lnTo>
                    <a:pt x="418" y="260"/>
                  </a:lnTo>
                  <a:lnTo>
                    <a:pt x="420" y="259"/>
                  </a:lnTo>
                  <a:lnTo>
                    <a:pt x="422" y="258"/>
                  </a:lnTo>
                  <a:lnTo>
                    <a:pt x="424" y="258"/>
                  </a:lnTo>
                  <a:lnTo>
                    <a:pt x="426" y="257"/>
                  </a:lnTo>
                  <a:lnTo>
                    <a:pt x="428" y="256"/>
                  </a:lnTo>
                  <a:lnTo>
                    <a:pt x="430" y="255"/>
                  </a:lnTo>
                  <a:lnTo>
                    <a:pt x="432" y="254"/>
                  </a:lnTo>
                  <a:lnTo>
                    <a:pt x="434" y="253"/>
                  </a:lnTo>
                  <a:lnTo>
                    <a:pt x="436" y="252"/>
                  </a:lnTo>
                  <a:lnTo>
                    <a:pt x="438" y="252"/>
                  </a:lnTo>
                  <a:lnTo>
                    <a:pt x="440" y="251"/>
                  </a:lnTo>
                  <a:lnTo>
                    <a:pt x="442" y="250"/>
                  </a:lnTo>
                  <a:lnTo>
                    <a:pt x="444" y="249"/>
                  </a:lnTo>
                  <a:lnTo>
                    <a:pt x="446" y="248"/>
                  </a:lnTo>
                  <a:lnTo>
                    <a:pt x="448" y="247"/>
                  </a:lnTo>
                  <a:lnTo>
                    <a:pt x="450" y="246"/>
                  </a:lnTo>
                  <a:lnTo>
                    <a:pt x="452" y="246"/>
                  </a:lnTo>
                  <a:lnTo>
                    <a:pt x="454" y="245"/>
                  </a:lnTo>
                  <a:lnTo>
                    <a:pt x="456" y="244"/>
                  </a:lnTo>
                  <a:lnTo>
                    <a:pt x="458" y="243"/>
                  </a:lnTo>
                  <a:lnTo>
                    <a:pt x="460" y="242"/>
                  </a:lnTo>
                  <a:lnTo>
                    <a:pt x="462" y="241"/>
                  </a:lnTo>
                  <a:lnTo>
                    <a:pt x="464" y="240"/>
                  </a:lnTo>
                  <a:lnTo>
                    <a:pt x="466" y="239"/>
                  </a:lnTo>
                  <a:lnTo>
                    <a:pt x="468" y="239"/>
                  </a:lnTo>
                  <a:lnTo>
                    <a:pt x="470" y="238"/>
                  </a:lnTo>
                  <a:lnTo>
                    <a:pt x="472" y="237"/>
                  </a:lnTo>
                  <a:lnTo>
                    <a:pt x="474" y="236"/>
                  </a:lnTo>
                  <a:lnTo>
                    <a:pt x="476" y="235"/>
                  </a:lnTo>
                  <a:lnTo>
                    <a:pt x="478" y="234"/>
                  </a:lnTo>
                  <a:lnTo>
                    <a:pt x="480" y="233"/>
                  </a:lnTo>
                  <a:lnTo>
                    <a:pt x="482" y="233"/>
                  </a:lnTo>
                  <a:lnTo>
                    <a:pt x="484" y="232"/>
                  </a:lnTo>
                  <a:lnTo>
                    <a:pt x="486" y="231"/>
                  </a:lnTo>
                  <a:lnTo>
                    <a:pt x="488" y="230"/>
                  </a:lnTo>
                  <a:lnTo>
                    <a:pt x="490" y="229"/>
                  </a:lnTo>
                  <a:lnTo>
                    <a:pt x="492" y="228"/>
                  </a:lnTo>
                  <a:lnTo>
                    <a:pt x="494" y="227"/>
                  </a:lnTo>
                  <a:lnTo>
                    <a:pt x="496" y="227"/>
                  </a:lnTo>
                  <a:lnTo>
                    <a:pt x="498" y="226"/>
                  </a:lnTo>
                  <a:lnTo>
                    <a:pt x="500" y="225"/>
                  </a:lnTo>
                  <a:lnTo>
                    <a:pt x="502" y="224"/>
                  </a:lnTo>
                  <a:lnTo>
                    <a:pt x="504" y="223"/>
                  </a:lnTo>
                  <a:lnTo>
                    <a:pt x="506" y="222"/>
                  </a:lnTo>
                  <a:lnTo>
                    <a:pt x="508" y="221"/>
                  </a:lnTo>
                  <a:lnTo>
                    <a:pt x="510" y="220"/>
                  </a:lnTo>
                  <a:lnTo>
                    <a:pt x="512" y="220"/>
                  </a:lnTo>
                  <a:lnTo>
                    <a:pt x="514" y="219"/>
                  </a:lnTo>
                  <a:lnTo>
                    <a:pt x="516" y="218"/>
                  </a:lnTo>
                  <a:lnTo>
                    <a:pt x="518" y="217"/>
                  </a:lnTo>
                  <a:lnTo>
                    <a:pt x="520" y="216"/>
                  </a:lnTo>
                  <a:lnTo>
                    <a:pt x="522" y="215"/>
                  </a:lnTo>
                  <a:lnTo>
                    <a:pt x="524" y="214"/>
                  </a:lnTo>
                  <a:lnTo>
                    <a:pt x="526" y="214"/>
                  </a:lnTo>
                  <a:lnTo>
                    <a:pt x="528" y="213"/>
                  </a:lnTo>
                  <a:lnTo>
                    <a:pt x="530" y="212"/>
                  </a:lnTo>
                  <a:lnTo>
                    <a:pt x="532" y="211"/>
                  </a:lnTo>
                  <a:lnTo>
                    <a:pt x="534" y="210"/>
                  </a:lnTo>
                  <a:lnTo>
                    <a:pt x="536" y="209"/>
                  </a:lnTo>
                  <a:lnTo>
                    <a:pt x="538" y="208"/>
                  </a:lnTo>
                  <a:lnTo>
                    <a:pt x="540" y="207"/>
                  </a:lnTo>
                  <a:lnTo>
                    <a:pt x="542" y="207"/>
                  </a:lnTo>
                  <a:lnTo>
                    <a:pt x="544" y="206"/>
                  </a:lnTo>
                  <a:lnTo>
                    <a:pt x="546" y="205"/>
                  </a:lnTo>
                  <a:lnTo>
                    <a:pt x="548" y="204"/>
                  </a:lnTo>
                  <a:lnTo>
                    <a:pt x="550" y="203"/>
                  </a:lnTo>
                  <a:lnTo>
                    <a:pt x="552" y="202"/>
                  </a:lnTo>
                  <a:lnTo>
                    <a:pt x="554" y="201"/>
                  </a:lnTo>
                  <a:lnTo>
                    <a:pt x="556" y="201"/>
                  </a:lnTo>
                  <a:lnTo>
                    <a:pt x="558" y="200"/>
                  </a:lnTo>
                  <a:lnTo>
                    <a:pt x="560" y="199"/>
                  </a:lnTo>
                  <a:lnTo>
                    <a:pt x="562" y="198"/>
                  </a:lnTo>
                  <a:lnTo>
                    <a:pt x="564" y="197"/>
                  </a:lnTo>
                  <a:lnTo>
                    <a:pt x="566" y="196"/>
                  </a:lnTo>
                  <a:lnTo>
                    <a:pt x="568" y="195"/>
                  </a:lnTo>
                  <a:lnTo>
                    <a:pt x="570" y="195"/>
                  </a:lnTo>
                  <a:lnTo>
                    <a:pt x="572" y="194"/>
                  </a:lnTo>
                  <a:lnTo>
                    <a:pt x="574" y="193"/>
                  </a:lnTo>
                  <a:lnTo>
                    <a:pt x="576" y="192"/>
                  </a:lnTo>
                  <a:lnTo>
                    <a:pt x="578" y="191"/>
                  </a:lnTo>
                  <a:lnTo>
                    <a:pt x="580" y="190"/>
                  </a:lnTo>
                  <a:lnTo>
                    <a:pt x="582" y="189"/>
                  </a:lnTo>
                  <a:lnTo>
                    <a:pt x="584" y="188"/>
                  </a:lnTo>
                  <a:lnTo>
                    <a:pt x="586" y="188"/>
                  </a:lnTo>
                  <a:lnTo>
                    <a:pt x="588" y="187"/>
                  </a:lnTo>
                  <a:lnTo>
                    <a:pt x="590" y="186"/>
                  </a:lnTo>
                  <a:lnTo>
                    <a:pt x="592" y="185"/>
                  </a:lnTo>
                  <a:lnTo>
                    <a:pt x="594" y="184"/>
                  </a:lnTo>
                  <a:lnTo>
                    <a:pt x="596" y="183"/>
                  </a:lnTo>
                  <a:lnTo>
                    <a:pt x="598" y="182"/>
                  </a:lnTo>
                  <a:lnTo>
                    <a:pt x="600" y="182"/>
                  </a:lnTo>
                  <a:lnTo>
                    <a:pt x="602" y="181"/>
                  </a:lnTo>
                  <a:lnTo>
                    <a:pt x="604" y="180"/>
                  </a:lnTo>
                  <a:lnTo>
                    <a:pt x="606" y="179"/>
                  </a:lnTo>
                  <a:lnTo>
                    <a:pt x="608" y="178"/>
                  </a:lnTo>
                  <a:lnTo>
                    <a:pt x="610" y="177"/>
                  </a:lnTo>
                  <a:lnTo>
                    <a:pt x="612" y="176"/>
                  </a:lnTo>
                  <a:lnTo>
                    <a:pt x="614" y="176"/>
                  </a:lnTo>
                  <a:lnTo>
                    <a:pt x="616" y="175"/>
                  </a:lnTo>
                  <a:lnTo>
                    <a:pt x="618" y="174"/>
                  </a:lnTo>
                  <a:lnTo>
                    <a:pt x="620" y="173"/>
                  </a:lnTo>
                  <a:lnTo>
                    <a:pt x="622" y="172"/>
                  </a:lnTo>
                  <a:lnTo>
                    <a:pt x="624" y="171"/>
                  </a:lnTo>
                  <a:lnTo>
                    <a:pt x="626" y="170"/>
                  </a:lnTo>
                  <a:lnTo>
                    <a:pt x="628" y="169"/>
                  </a:lnTo>
                  <a:lnTo>
                    <a:pt x="630" y="169"/>
                  </a:lnTo>
                  <a:lnTo>
                    <a:pt x="632" y="168"/>
                  </a:lnTo>
                  <a:lnTo>
                    <a:pt x="634" y="167"/>
                  </a:lnTo>
                  <a:lnTo>
                    <a:pt x="636" y="166"/>
                  </a:lnTo>
                  <a:lnTo>
                    <a:pt x="638" y="165"/>
                  </a:lnTo>
                  <a:lnTo>
                    <a:pt x="640" y="164"/>
                  </a:lnTo>
                  <a:lnTo>
                    <a:pt x="642" y="163"/>
                  </a:lnTo>
                  <a:lnTo>
                    <a:pt x="644" y="163"/>
                  </a:lnTo>
                  <a:lnTo>
                    <a:pt x="646" y="162"/>
                  </a:lnTo>
                  <a:lnTo>
                    <a:pt x="648" y="161"/>
                  </a:lnTo>
                  <a:lnTo>
                    <a:pt x="650" y="160"/>
                  </a:lnTo>
                  <a:lnTo>
                    <a:pt x="652" y="159"/>
                  </a:lnTo>
                  <a:lnTo>
                    <a:pt x="654" y="158"/>
                  </a:lnTo>
                  <a:lnTo>
                    <a:pt x="656" y="157"/>
                  </a:lnTo>
                  <a:lnTo>
                    <a:pt x="658" y="156"/>
                  </a:lnTo>
                  <a:lnTo>
                    <a:pt x="660" y="156"/>
                  </a:lnTo>
                  <a:lnTo>
                    <a:pt x="662" y="155"/>
                  </a:lnTo>
                  <a:lnTo>
                    <a:pt x="664" y="154"/>
                  </a:lnTo>
                  <a:lnTo>
                    <a:pt x="666" y="153"/>
                  </a:lnTo>
                  <a:lnTo>
                    <a:pt x="668" y="152"/>
                  </a:lnTo>
                  <a:lnTo>
                    <a:pt x="670" y="151"/>
                  </a:lnTo>
                  <a:lnTo>
                    <a:pt x="672" y="150"/>
                  </a:lnTo>
                  <a:lnTo>
                    <a:pt x="674" y="150"/>
                  </a:lnTo>
                  <a:lnTo>
                    <a:pt x="676" y="149"/>
                  </a:lnTo>
                  <a:lnTo>
                    <a:pt x="678" y="148"/>
                  </a:lnTo>
                  <a:lnTo>
                    <a:pt x="680" y="147"/>
                  </a:lnTo>
                  <a:lnTo>
                    <a:pt x="682" y="146"/>
                  </a:lnTo>
                  <a:lnTo>
                    <a:pt x="684" y="145"/>
                  </a:lnTo>
                  <a:lnTo>
                    <a:pt x="686" y="144"/>
                  </a:lnTo>
                  <a:lnTo>
                    <a:pt x="688" y="144"/>
                  </a:lnTo>
                  <a:lnTo>
                    <a:pt x="690" y="143"/>
                  </a:lnTo>
                  <a:lnTo>
                    <a:pt x="692" y="142"/>
                  </a:lnTo>
                  <a:lnTo>
                    <a:pt x="694" y="141"/>
                  </a:lnTo>
                  <a:lnTo>
                    <a:pt x="696" y="140"/>
                  </a:lnTo>
                  <a:lnTo>
                    <a:pt x="698" y="139"/>
                  </a:lnTo>
                  <a:lnTo>
                    <a:pt x="700" y="138"/>
                  </a:lnTo>
                  <a:lnTo>
                    <a:pt x="702" y="137"/>
                  </a:lnTo>
                  <a:lnTo>
                    <a:pt x="704" y="137"/>
                  </a:lnTo>
                  <a:lnTo>
                    <a:pt x="706" y="136"/>
                  </a:lnTo>
                  <a:lnTo>
                    <a:pt x="708" y="135"/>
                  </a:lnTo>
                  <a:lnTo>
                    <a:pt x="710" y="134"/>
                  </a:lnTo>
                  <a:lnTo>
                    <a:pt x="712" y="133"/>
                  </a:lnTo>
                  <a:lnTo>
                    <a:pt x="714" y="132"/>
                  </a:lnTo>
                  <a:lnTo>
                    <a:pt x="716" y="131"/>
                  </a:lnTo>
                  <a:lnTo>
                    <a:pt x="718" y="131"/>
                  </a:lnTo>
                  <a:lnTo>
                    <a:pt x="720" y="130"/>
                  </a:lnTo>
                  <a:lnTo>
                    <a:pt x="722" y="129"/>
                  </a:lnTo>
                  <a:lnTo>
                    <a:pt x="724" y="128"/>
                  </a:lnTo>
                  <a:lnTo>
                    <a:pt x="726" y="127"/>
                  </a:lnTo>
                  <a:lnTo>
                    <a:pt x="728" y="126"/>
                  </a:lnTo>
                  <a:lnTo>
                    <a:pt x="730" y="125"/>
                  </a:lnTo>
                  <a:lnTo>
                    <a:pt x="732" y="124"/>
                  </a:lnTo>
                  <a:lnTo>
                    <a:pt x="734" y="124"/>
                  </a:lnTo>
                  <a:lnTo>
                    <a:pt x="736" y="123"/>
                  </a:lnTo>
                  <a:lnTo>
                    <a:pt x="738" y="122"/>
                  </a:lnTo>
                  <a:lnTo>
                    <a:pt x="740" y="121"/>
                  </a:lnTo>
                  <a:lnTo>
                    <a:pt x="742" y="120"/>
                  </a:lnTo>
                  <a:lnTo>
                    <a:pt x="744" y="119"/>
                  </a:lnTo>
                  <a:lnTo>
                    <a:pt x="746" y="118"/>
                  </a:lnTo>
                  <a:lnTo>
                    <a:pt x="748" y="118"/>
                  </a:lnTo>
                  <a:lnTo>
                    <a:pt x="750" y="117"/>
                  </a:lnTo>
                  <a:lnTo>
                    <a:pt x="752" y="116"/>
                  </a:lnTo>
                  <a:lnTo>
                    <a:pt x="754" y="115"/>
                  </a:lnTo>
                  <a:lnTo>
                    <a:pt x="756" y="114"/>
                  </a:lnTo>
                  <a:lnTo>
                    <a:pt x="758" y="113"/>
                  </a:lnTo>
                  <a:lnTo>
                    <a:pt x="760" y="112"/>
                  </a:lnTo>
                  <a:lnTo>
                    <a:pt x="762" y="112"/>
                  </a:lnTo>
                  <a:lnTo>
                    <a:pt x="764" y="111"/>
                  </a:lnTo>
                  <a:lnTo>
                    <a:pt x="766" y="110"/>
                  </a:lnTo>
                  <a:lnTo>
                    <a:pt x="768" y="109"/>
                  </a:lnTo>
                  <a:lnTo>
                    <a:pt x="770" y="108"/>
                  </a:lnTo>
                  <a:lnTo>
                    <a:pt x="772" y="107"/>
                  </a:lnTo>
                  <a:lnTo>
                    <a:pt x="774" y="106"/>
                  </a:lnTo>
                  <a:lnTo>
                    <a:pt x="776" y="105"/>
                  </a:lnTo>
                  <a:lnTo>
                    <a:pt x="778" y="105"/>
                  </a:lnTo>
                  <a:lnTo>
                    <a:pt x="780" y="104"/>
                  </a:lnTo>
                  <a:lnTo>
                    <a:pt x="782" y="103"/>
                  </a:lnTo>
                  <a:lnTo>
                    <a:pt x="784" y="102"/>
                  </a:lnTo>
                  <a:lnTo>
                    <a:pt x="786" y="101"/>
                  </a:lnTo>
                  <a:lnTo>
                    <a:pt x="788" y="100"/>
                  </a:lnTo>
                  <a:lnTo>
                    <a:pt x="790" y="99"/>
                  </a:lnTo>
                  <a:lnTo>
                    <a:pt x="792" y="99"/>
                  </a:lnTo>
                  <a:lnTo>
                    <a:pt x="794" y="98"/>
                  </a:lnTo>
                  <a:lnTo>
                    <a:pt x="796" y="97"/>
                  </a:lnTo>
                  <a:lnTo>
                    <a:pt x="798" y="96"/>
                  </a:lnTo>
                  <a:lnTo>
                    <a:pt x="800" y="95"/>
                  </a:lnTo>
                  <a:lnTo>
                    <a:pt x="802" y="94"/>
                  </a:lnTo>
                  <a:lnTo>
                    <a:pt x="804" y="93"/>
                  </a:lnTo>
                  <a:lnTo>
                    <a:pt x="806" y="93"/>
                  </a:lnTo>
                  <a:lnTo>
                    <a:pt x="808" y="92"/>
                  </a:lnTo>
                  <a:lnTo>
                    <a:pt x="810" y="91"/>
                  </a:lnTo>
                  <a:lnTo>
                    <a:pt x="812" y="90"/>
                  </a:lnTo>
                  <a:lnTo>
                    <a:pt x="814" y="89"/>
                  </a:lnTo>
                  <a:lnTo>
                    <a:pt x="816" y="88"/>
                  </a:lnTo>
                  <a:lnTo>
                    <a:pt x="818" y="87"/>
                  </a:lnTo>
                  <a:lnTo>
                    <a:pt x="820" y="86"/>
                  </a:lnTo>
                  <a:lnTo>
                    <a:pt x="822" y="86"/>
                  </a:lnTo>
                  <a:lnTo>
                    <a:pt x="824" y="85"/>
                  </a:lnTo>
                  <a:lnTo>
                    <a:pt x="826" y="84"/>
                  </a:lnTo>
                  <a:lnTo>
                    <a:pt x="828" y="83"/>
                  </a:lnTo>
                  <a:lnTo>
                    <a:pt x="830" y="82"/>
                  </a:lnTo>
                  <a:lnTo>
                    <a:pt x="832" y="81"/>
                  </a:lnTo>
                  <a:lnTo>
                    <a:pt x="834" y="80"/>
                  </a:lnTo>
                  <a:lnTo>
                    <a:pt x="836" y="80"/>
                  </a:lnTo>
                  <a:lnTo>
                    <a:pt x="838" y="79"/>
                  </a:lnTo>
                  <a:lnTo>
                    <a:pt x="840" y="78"/>
                  </a:lnTo>
                  <a:lnTo>
                    <a:pt x="842" y="77"/>
                  </a:lnTo>
                  <a:lnTo>
                    <a:pt x="844" y="76"/>
                  </a:lnTo>
                  <a:lnTo>
                    <a:pt x="846" y="75"/>
                  </a:lnTo>
                  <a:lnTo>
                    <a:pt x="848" y="74"/>
                  </a:lnTo>
                  <a:lnTo>
                    <a:pt x="850" y="73"/>
                  </a:lnTo>
                  <a:lnTo>
                    <a:pt x="852" y="73"/>
                  </a:lnTo>
                  <a:lnTo>
                    <a:pt x="854" y="72"/>
                  </a:lnTo>
                  <a:lnTo>
                    <a:pt x="856" y="71"/>
                  </a:lnTo>
                  <a:lnTo>
                    <a:pt x="858" y="70"/>
                  </a:lnTo>
                  <a:lnTo>
                    <a:pt x="860" y="69"/>
                  </a:lnTo>
                  <a:lnTo>
                    <a:pt x="862" y="68"/>
                  </a:lnTo>
                  <a:lnTo>
                    <a:pt x="864" y="67"/>
                  </a:lnTo>
                  <a:lnTo>
                    <a:pt x="866" y="67"/>
                  </a:lnTo>
                  <a:lnTo>
                    <a:pt x="868" y="66"/>
                  </a:lnTo>
                  <a:lnTo>
                    <a:pt x="870" y="65"/>
                  </a:lnTo>
                  <a:lnTo>
                    <a:pt x="872" y="64"/>
                  </a:lnTo>
                  <a:lnTo>
                    <a:pt x="874" y="63"/>
                  </a:lnTo>
                  <a:lnTo>
                    <a:pt x="876" y="62"/>
                  </a:lnTo>
                  <a:lnTo>
                    <a:pt x="878" y="61"/>
                  </a:lnTo>
                  <a:lnTo>
                    <a:pt x="880" y="61"/>
                  </a:lnTo>
                  <a:lnTo>
                    <a:pt x="882" y="60"/>
                  </a:lnTo>
                  <a:lnTo>
                    <a:pt x="884" y="59"/>
                  </a:lnTo>
                  <a:lnTo>
                    <a:pt x="886" y="58"/>
                  </a:lnTo>
                  <a:lnTo>
                    <a:pt x="888" y="57"/>
                  </a:lnTo>
                  <a:lnTo>
                    <a:pt x="890" y="56"/>
                  </a:lnTo>
                  <a:lnTo>
                    <a:pt x="892" y="55"/>
                  </a:lnTo>
                  <a:lnTo>
                    <a:pt x="894" y="54"/>
                  </a:lnTo>
                  <a:lnTo>
                    <a:pt x="896" y="54"/>
                  </a:lnTo>
                  <a:lnTo>
                    <a:pt x="898" y="53"/>
                  </a:lnTo>
                  <a:lnTo>
                    <a:pt x="900" y="52"/>
                  </a:lnTo>
                  <a:lnTo>
                    <a:pt x="902" y="51"/>
                  </a:lnTo>
                  <a:lnTo>
                    <a:pt x="904" y="50"/>
                  </a:lnTo>
                  <a:lnTo>
                    <a:pt x="906" y="49"/>
                  </a:lnTo>
                  <a:lnTo>
                    <a:pt x="908" y="48"/>
                  </a:lnTo>
                  <a:lnTo>
                    <a:pt x="910" y="48"/>
                  </a:lnTo>
                  <a:lnTo>
                    <a:pt x="912" y="47"/>
                  </a:lnTo>
                  <a:lnTo>
                    <a:pt x="914" y="46"/>
                  </a:lnTo>
                  <a:lnTo>
                    <a:pt x="916" y="45"/>
                  </a:lnTo>
                  <a:lnTo>
                    <a:pt x="918" y="44"/>
                  </a:lnTo>
                  <a:lnTo>
                    <a:pt x="920" y="43"/>
                  </a:lnTo>
                  <a:lnTo>
                    <a:pt x="922" y="42"/>
                  </a:lnTo>
                  <a:lnTo>
                    <a:pt x="924" y="41"/>
                  </a:lnTo>
                  <a:lnTo>
                    <a:pt x="926" y="41"/>
                  </a:lnTo>
                  <a:lnTo>
                    <a:pt x="928" y="40"/>
                  </a:lnTo>
                  <a:lnTo>
                    <a:pt x="930" y="39"/>
                  </a:lnTo>
                  <a:lnTo>
                    <a:pt x="932" y="38"/>
                  </a:lnTo>
                  <a:lnTo>
                    <a:pt x="934" y="37"/>
                  </a:lnTo>
                  <a:lnTo>
                    <a:pt x="936" y="36"/>
                  </a:lnTo>
                  <a:lnTo>
                    <a:pt x="938" y="35"/>
                  </a:lnTo>
                  <a:lnTo>
                    <a:pt x="940" y="35"/>
                  </a:lnTo>
                  <a:lnTo>
                    <a:pt x="942" y="34"/>
                  </a:lnTo>
                  <a:lnTo>
                    <a:pt x="944" y="33"/>
                  </a:lnTo>
                  <a:lnTo>
                    <a:pt x="946" y="32"/>
                  </a:lnTo>
                  <a:lnTo>
                    <a:pt x="948" y="31"/>
                  </a:lnTo>
                  <a:lnTo>
                    <a:pt x="950" y="30"/>
                  </a:lnTo>
                  <a:lnTo>
                    <a:pt x="952" y="29"/>
                  </a:lnTo>
                  <a:lnTo>
                    <a:pt x="954" y="29"/>
                  </a:lnTo>
                  <a:lnTo>
                    <a:pt x="956" y="28"/>
                  </a:lnTo>
                  <a:lnTo>
                    <a:pt x="958" y="27"/>
                  </a:lnTo>
                  <a:lnTo>
                    <a:pt x="960" y="26"/>
                  </a:lnTo>
                  <a:lnTo>
                    <a:pt x="962" y="25"/>
                  </a:lnTo>
                  <a:lnTo>
                    <a:pt x="964" y="24"/>
                  </a:lnTo>
                  <a:lnTo>
                    <a:pt x="966" y="23"/>
                  </a:lnTo>
                  <a:lnTo>
                    <a:pt x="968" y="22"/>
                  </a:lnTo>
                  <a:lnTo>
                    <a:pt x="970" y="22"/>
                  </a:lnTo>
                  <a:lnTo>
                    <a:pt x="972" y="21"/>
                  </a:lnTo>
                  <a:lnTo>
                    <a:pt x="974" y="20"/>
                  </a:lnTo>
                  <a:lnTo>
                    <a:pt x="976" y="19"/>
                  </a:lnTo>
                  <a:lnTo>
                    <a:pt x="978" y="18"/>
                  </a:lnTo>
                  <a:lnTo>
                    <a:pt x="980" y="17"/>
                  </a:lnTo>
                  <a:lnTo>
                    <a:pt x="982" y="16"/>
                  </a:lnTo>
                  <a:lnTo>
                    <a:pt x="984" y="16"/>
                  </a:lnTo>
                  <a:lnTo>
                    <a:pt x="986" y="15"/>
                  </a:lnTo>
                  <a:lnTo>
                    <a:pt x="988" y="14"/>
                  </a:lnTo>
                  <a:lnTo>
                    <a:pt x="990" y="13"/>
                  </a:lnTo>
                  <a:lnTo>
                    <a:pt x="992" y="12"/>
                  </a:lnTo>
                  <a:lnTo>
                    <a:pt x="994" y="11"/>
                  </a:lnTo>
                  <a:lnTo>
                    <a:pt x="996" y="10"/>
                  </a:lnTo>
                  <a:lnTo>
                    <a:pt x="998" y="10"/>
                  </a:lnTo>
                  <a:lnTo>
                    <a:pt x="1000" y="9"/>
                  </a:lnTo>
                  <a:lnTo>
                    <a:pt x="1002" y="8"/>
                  </a:lnTo>
                  <a:lnTo>
                    <a:pt x="1004" y="7"/>
                  </a:lnTo>
                  <a:lnTo>
                    <a:pt x="1006" y="6"/>
                  </a:lnTo>
                  <a:lnTo>
                    <a:pt x="1008" y="5"/>
                  </a:lnTo>
                  <a:lnTo>
                    <a:pt x="1010" y="4"/>
                  </a:lnTo>
                  <a:lnTo>
                    <a:pt x="1012" y="3"/>
                  </a:lnTo>
                  <a:lnTo>
                    <a:pt x="1014" y="3"/>
                  </a:lnTo>
                  <a:lnTo>
                    <a:pt x="1016" y="2"/>
                  </a:lnTo>
                  <a:lnTo>
                    <a:pt x="1018" y="1"/>
                  </a:lnTo>
                  <a:lnTo>
                    <a:pt x="1020" y="0"/>
                  </a:lnTo>
                  <a:lnTo>
                    <a:pt x="102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37" name="Rectangle 109"/>
            <p:cNvSpPr>
              <a:spLocks noChangeArrowheads="1"/>
            </p:cNvSpPr>
            <p:nvPr/>
          </p:nvSpPr>
          <p:spPr bwMode="auto">
            <a:xfrm>
              <a:off x="426" y="1127"/>
              <a:ext cx="2376" cy="2559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6156" name="Group 112"/>
          <p:cNvGrpSpPr>
            <a:grpSpLocks noChangeAspect="1"/>
          </p:cNvGrpSpPr>
          <p:nvPr/>
        </p:nvGrpSpPr>
        <p:grpSpPr bwMode="auto">
          <a:xfrm>
            <a:off x="6505576" y="1789113"/>
            <a:ext cx="3776663" cy="4033838"/>
            <a:chOff x="3138" y="1127"/>
            <a:chExt cx="2379" cy="2541"/>
          </a:xfrm>
        </p:grpSpPr>
        <p:sp>
          <p:nvSpPr>
            <p:cNvPr id="6171" name="AutoShape 111"/>
            <p:cNvSpPr>
              <a:spLocks noChangeAspect="1" noChangeArrowheads="1" noTextEdit="1"/>
            </p:cNvSpPr>
            <p:nvPr/>
          </p:nvSpPr>
          <p:spPr bwMode="auto">
            <a:xfrm>
              <a:off x="3138" y="1132"/>
              <a:ext cx="2379" cy="2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2" name="Rectangle 113"/>
            <p:cNvSpPr>
              <a:spLocks noChangeArrowheads="1"/>
            </p:cNvSpPr>
            <p:nvPr/>
          </p:nvSpPr>
          <p:spPr bwMode="auto">
            <a:xfrm>
              <a:off x="3140" y="1137"/>
              <a:ext cx="2375" cy="252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73" name="Line 114"/>
            <p:cNvSpPr>
              <a:spLocks noChangeShapeType="1"/>
            </p:cNvSpPr>
            <p:nvPr/>
          </p:nvSpPr>
          <p:spPr bwMode="auto">
            <a:xfrm flipV="1">
              <a:off x="3356" y="1137"/>
              <a:ext cx="1" cy="25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4" name="Line 115"/>
            <p:cNvSpPr>
              <a:spLocks noChangeShapeType="1"/>
            </p:cNvSpPr>
            <p:nvPr/>
          </p:nvSpPr>
          <p:spPr bwMode="auto">
            <a:xfrm flipV="1">
              <a:off x="3359" y="1137"/>
              <a:ext cx="1" cy="25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5" name="Line 116"/>
            <p:cNvSpPr>
              <a:spLocks noChangeShapeType="1"/>
            </p:cNvSpPr>
            <p:nvPr/>
          </p:nvSpPr>
          <p:spPr bwMode="auto">
            <a:xfrm flipV="1">
              <a:off x="3570" y="1137"/>
              <a:ext cx="1" cy="25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6" name="Line 117"/>
            <p:cNvSpPr>
              <a:spLocks noChangeShapeType="1"/>
            </p:cNvSpPr>
            <p:nvPr/>
          </p:nvSpPr>
          <p:spPr bwMode="auto">
            <a:xfrm flipV="1">
              <a:off x="3572" y="1137"/>
              <a:ext cx="1" cy="25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7" name="Line 118"/>
            <p:cNvSpPr>
              <a:spLocks noChangeShapeType="1"/>
            </p:cNvSpPr>
            <p:nvPr/>
          </p:nvSpPr>
          <p:spPr bwMode="auto">
            <a:xfrm flipV="1">
              <a:off x="3786" y="1137"/>
              <a:ext cx="1" cy="25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8" name="Line 119"/>
            <p:cNvSpPr>
              <a:spLocks noChangeShapeType="1"/>
            </p:cNvSpPr>
            <p:nvPr/>
          </p:nvSpPr>
          <p:spPr bwMode="auto">
            <a:xfrm flipV="1">
              <a:off x="3789" y="1137"/>
              <a:ext cx="1" cy="25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9" name="Line 120"/>
            <p:cNvSpPr>
              <a:spLocks noChangeShapeType="1"/>
            </p:cNvSpPr>
            <p:nvPr/>
          </p:nvSpPr>
          <p:spPr bwMode="auto">
            <a:xfrm flipV="1">
              <a:off x="4218" y="1137"/>
              <a:ext cx="1" cy="25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0" name="Line 121"/>
            <p:cNvSpPr>
              <a:spLocks noChangeShapeType="1"/>
            </p:cNvSpPr>
            <p:nvPr/>
          </p:nvSpPr>
          <p:spPr bwMode="auto">
            <a:xfrm flipV="1">
              <a:off x="4221" y="1137"/>
              <a:ext cx="1" cy="25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1" name="Line 122"/>
            <p:cNvSpPr>
              <a:spLocks noChangeShapeType="1"/>
            </p:cNvSpPr>
            <p:nvPr/>
          </p:nvSpPr>
          <p:spPr bwMode="auto">
            <a:xfrm flipV="1">
              <a:off x="4432" y="1137"/>
              <a:ext cx="1" cy="25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2" name="Line 123"/>
            <p:cNvSpPr>
              <a:spLocks noChangeShapeType="1"/>
            </p:cNvSpPr>
            <p:nvPr/>
          </p:nvSpPr>
          <p:spPr bwMode="auto">
            <a:xfrm flipV="1">
              <a:off x="4434" y="1137"/>
              <a:ext cx="1" cy="25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3" name="Line 124"/>
            <p:cNvSpPr>
              <a:spLocks noChangeShapeType="1"/>
            </p:cNvSpPr>
            <p:nvPr/>
          </p:nvSpPr>
          <p:spPr bwMode="auto">
            <a:xfrm flipV="1">
              <a:off x="4648" y="1137"/>
              <a:ext cx="1" cy="25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4" name="Line 125"/>
            <p:cNvSpPr>
              <a:spLocks noChangeShapeType="1"/>
            </p:cNvSpPr>
            <p:nvPr/>
          </p:nvSpPr>
          <p:spPr bwMode="auto">
            <a:xfrm flipV="1">
              <a:off x="4650" y="1137"/>
              <a:ext cx="1" cy="25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5" name="Line 126"/>
            <p:cNvSpPr>
              <a:spLocks noChangeShapeType="1"/>
            </p:cNvSpPr>
            <p:nvPr/>
          </p:nvSpPr>
          <p:spPr bwMode="auto">
            <a:xfrm flipV="1">
              <a:off x="4864" y="1137"/>
              <a:ext cx="1" cy="25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6" name="Line 127"/>
            <p:cNvSpPr>
              <a:spLocks noChangeShapeType="1"/>
            </p:cNvSpPr>
            <p:nvPr/>
          </p:nvSpPr>
          <p:spPr bwMode="auto">
            <a:xfrm flipV="1">
              <a:off x="4866" y="1137"/>
              <a:ext cx="1" cy="25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7" name="Line 128"/>
            <p:cNvSpPr>
              <a:spLocks noChangeShapeType="1"/>
            </p:cNvSpPr>
            <p:nvPr/>
          </p:nvSpPr>
          <p:spPr bwMode="auto">
            <a:xfrm flipV="1">
              <a:off x="5080" y="1137"/>
              <a:ext cx="1" cy="25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8" name="Line 129"/>
            <p:cNvSpPr>
              <a:spLocks noChangeShapeType="1"/>
            </p:cNvSpPr>
            <p:nvPr/>
          </p:nvSpPr>
          <p:spPr bwMode="auto">
            <a:xfrm flipV="1">
              <a:off x="5083" y="1137"/>
              <a:ext cx="1" cy="25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9" name="Line 130"/>
            <p:cNvSpPr>
              <a:spLocks noChangeShapeType="1"/>
            </p:cNvSpPr>
            <p:nvPr/>
          </p:nvSpPr>
          <p:spPr bwMode="auto">
            <a:xfrm flipV="1">
              <a:off x="5294" y="1137"/>
              <a:ext cx="1" cy="25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0" name="Line 131"/>
            <p:cNvSpPr>
              <a:spLocks noChangeShapeType="1"/>
            </p:cNvSpPr>
            <p:nvPr/>
          </p:nvSpPr>
          <p:spPr bwMode="auto">
            <a:xfrm flipV="1">
              <a:off x="5296" y="1137"/>
              <a:ext cx="1" cy="25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1" name="Line 132"/>
            <p:cNvSpPr>
              <a:spLocks noChangeShapeType="1"/>
            </p:cNvSpPr>
            <p:nvPr/>
          </p:nvSpPr>
          <p:spPr bwMode="auto">
            <a:xfrm>
              <a:off x="3143" y="3443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2" name="Line 133"/>
            <p:cNvSpPr>
              <a:spLocks noChangeShapeType="1"/>
            </p:cNvSpPr>
            <p:nvPr/>
          </p:nvSpPr>
          <p:spPr bwMode="auto">
            <a:xfrm>
              <a:off x="3143" y="3448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3" name="Line 134"/>
            <p:cNvSpPr>
              <a:spLocks noChangeShapeType="1"/>
            </p:cNvSpPr>
            <p:nvPr/>
          </p:nvSpPr>
          <p:spPr bwMode="auto">
            <a:xfrm>
              <a:off x="3143" y="3234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4" name="Line 135"/>
            <p:cNvSpPr>
              <a:spLocks noChangeShapeType="1"/>
            </p:cNvSpPr>
            <p:nvPr/>
          </p:nvSpPr>
          <p:spPr bwMode="auto">
            <a:xfrm>
              <a:off x="3143" y="3239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5" name="Line 136"/>
            <p:cNvSpPr>
              <a:spLocks noChangeShapeType="1"/>
            </p:cNvSpPr>
            <p:nvPr/>
          </p:nvSpPr>
          <p:spPr bwMode="auto">
            <a:xfrm>
              <a:off x="3143" y="3025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6" name="Line 137"/>
            <p:cNvSpPr>
              <a:spLocks noChangeShapeType="1"/>
            </p:cNvSpPr>
            <p:nvPr/>
          </p:nvSpPr>
          <p:spPr bwMode="auto">
            <a:xfrm>
              <a:off x="3143" y="3030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7" name="Line 138"/>
            <p:cNvSpPr>
              <a:spLocks noChangeShapeType="1"/>
            </p:cNvSpPr>
            <p:nvPr/>
          </p:nvSpPr>
          <p:spPr bwMode="auto">
            <a:xfrm>
              <a:off x="3143" y="2607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8" name="Line 139"/>
            <p:cNvSpPr>
              <a:spLocks noChangeShapeType="1"/>
            </p:cNvSpPr>
            <p:nvPr/>
          </p:nvSpPr>
          <p:spPr bwMode="auto">
            <a:xfrm>
              <a:off x="3143" y="2612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9" name="Line 140"/>
            <p:cNvSpPr>
              <a:spLocks noChangeShapeType="1"/>
            </p:cNvSpPr>
            <p:nvPr/>
          </p:nvSpPr>
          <p:spPr bwMode="auto">
            <a:xfrm>
              <a:off x="3143" y="2392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0" name="Line 141"/>
            <p:cNvSpPr>
              <a:spLocks noChangeShapeType="1"/>
            </p:cNvSpPr>
            <p:nvPr/>
          </p:nvSpPr>
          <p:spPr bwMode="auto">
            <a:xfrm>
              <a:off x="3143" y="2397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1" name="Line 142"/>
            <p:cNvSpPr>
              <a:spLocks noChangeShapeType="1"/>
            </p:cNvSpPr>
            <p:nvPr/>
          </p:nvSpPr>
          <p:spPr bwMode="auto">
            <a:xfrm>
              <a:off x="3143" y="2183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2" name="Line 143"/>
            <p:cNvSpPr>
              <a:spLocks noChangeShapeType="1"/>
            </p:cNvSpPr>
            <p:nvPr/>
          </p:nvSpPr>
          <p:spPr bwMode="auto">
            <a:xfrm>
              <a:off x="3143" y="2188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3" name="Line 144"/>
            <p:cNvSpPr>
              <a:spLocks noChangeShapeType="1"/>
            </p:cNvSpPr>
            <p:nvPr/>
          </p:nvSpPr>
          <p:spPr bwMode="auto">
            <a:xfrm>
              <a:off x="3143" y="1974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4" name="Line 145"/>
            <p:cNvSpPr>
              <a:spLocks noChangeShapeType="1"/>
            </p:cNvSpPr>
            <p:nvPr/>
          </p:nvSpPr>
          <p:spPr bwMode="auto">
            <a:xfrm>
              <a:off x="3143" y="1979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5" name="Line 146"/>
            <p:cNvSpPr>
              <a:spLocks noChangeShapeType="1"/>
            </p:cNvSpPr>
            <p:nvPr/>
          </p:nvSpPr>
          <p:spPr bwMode="auto">
            <a:xfrm>
              <a:off x="3143" y="1765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6" name="Line 147"/>
            <p:cNvSpPr>
              <a:spLocks noChangeShapeType="1"/>
            </p:cNvSpPr>
            <p:nvPr/>
          </p:nvSpPr>
          <p:spPr bwMode="auto">
            <a:xfrm>
              <a:off x="3143" y="1770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7" name="Line 148"/>
            <p:cNvSpPr>
              <a:spLocks noChangeShapeType="1"/>
            </p:cNvSpPr>
            <p:nvPr/>
          </p:nvSpPr>
          <p:spPr bwMode="auto">
            <a:xfrm>
              <a:off x="3143" y="1556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8" name="Line 149"/>
            <p:cNvSpPr>
              <a:spLocks noChangeShapeType="1"/>
            </p:cNvSpPr>
            <p:nvPr/>
          </p:nvSpPr>
          <p:spPr bwMode="auto">
            <a:xfrm>
              <a:off x="3143" y="1561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9" name="Line 150"/>
            <p:cNvSpPr>
              <a:spLocks noChangeShapeType="1"/>
            </p:cNvSpPr>
            <p:nvPr/>
          </p:nvSpPr>
          <p:spPr bwMode="auto">
            <a:xfrm>
              <a:off x="3143" y="1346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0" name="Line 151"/>
            <p:cNvSpPr>
              <a:spLocks noChangeShapeType="1"/>
            </p:cNvSpPr>
            <p:nvPr/>
          </p:nvSpPr>
          <p:spPr bwMode="auto">
            <a:xfrm>
              <a:off x="3143" y="1352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1" name="Line 152"/>
            <p:cNvSpPr>
              <a:spLocks noChangeShapeType="1"/>
            </p:cNvSpPr>
            <p:nvPr/>
          </p:nvSpPr>
          <p:spPr bwMode="auto">
            <a:xfrm>
              <a:off x="3143" y="2810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2" name="Line 153"/>
            <p:cNvSpPr>
              <a:spLocks noChangeShapeType="1"/>
            </p:cNvSpPr>
            <p:nvPr/>
          </p:nvSpPr>
          <p:spPr bwMode="auto">
            <a:xfrm>
              <a:off x="3143" y="2816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3" name="Line 154"/>
            <p:cNvSpPr>
              <a:spLocks noChangeShapeType="1"/>
            </p:cNvSpPr>
            <p:nvPr/>
          </p:nvSpPr>
          <p:spPr bwMode="auto">
            <a:xfrm>
              <a:off x="3143" y="2821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4" name="Line 155"/>
            <p:cNvSpPr>
              <a:spLocks noChangeShapeType="1"/>
            </p:cNvSpPr>
            <p:nvPr/>
          </p:nvSpPr>
          <p:spPr bwMode="auto">
            <a:xfrm>
              <a:off x="3143" y="2826"/>
              <a:ext cx="237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5" name="Rectangle 156"/>
            <p:cNvSpPr>
              <a:spLocks noChangeArrowheads="1"/>
            </p:cNvSpPr>
            <p:nvPr/>
          </p:nvSpPr>
          <p:spPr bwMode="auto">
            <a:xfrm>
              <a:off x="5466" y="2659"/>
              <a:ext cx="4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216" name="Freeform 157"/>
            <p:cNvSpPr>
              <a:spLocks/>
            </p:cNvSpPr>
            <p:nvPr/>
          </p:nvSpPr>
          <p:spPr bwMode="auto">
            <a:xfrm>
              <a:off x="5489" y="2774"/>
              <a:ext cx="21" cy="94"/>
            </a:xfrm>
            <a:custGeom>
              <a:avLst/>
              <a:gdLst>
                <a:gd name="T0" fmla="*/ 0 w 21"/>
                <a:gd name="T1" fmla="*/ 0 h 94"/>
                <a:gd name="T2" fmla="*/ 21 w 21"/>
                <a:gd name="T3" fmla="*/ 47 h 94"/>
                <a:gd name="T4" fmla="*/ 0 w 21"/>
                <a:gd name="T5" fmla="*/ 94 h 94"/>
                <a:gd name="T6" fmla="*/ 0 w 21"/>
                <a:gd name="T7" fmla="*/ 0 h 9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"/>
                <a:gd name="T13" fmla="*/ 0 h 94"/>
                <a:gd name="T14" fmla="*/ 21 w 21"/>
                <a:gd name="T15" fmla="*/ 94 h 9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" h="94">
                  <a:moveTo>
                    <a:pt x="0" y="0"/>
                  </a:moveTo>
                  <a:lnTo>
                    <a:pt x="21" y="47"/>
                  </a:lnTo>
                  <a:lnTo>
                    <a:pt x="0" y="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17" name="Line 158"/>
            <p:cNvSpPr>
              <a:spLocks noChangeShapeType="1"/>
            </p:cNvSpPr>
            <p:nvPr/>
          </p:nvSpPr>
          <p:spPr bwMode="auto">
            <a:xfrm flipV="1">
              <a:off x="4000" y="1137"/>
              <a:ext cx="1" cy="25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8" name="Line 159"/>
            <p:cNvSpPr>
              <a:spLocks noChangeShapeType="1"/>
            </p:cNvSpPr>
            <p:nvPr/>
          </p:nvSpPr>
          <p:spPr bwMode="auto">
            <a:xfrm flipV="1">
              <a:off x="4002" y="1137"/>
              <a:ext cx="1" cy="25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9" name="Line 160"/>
            <p:cNvSpPr>
              <a:spLocks noChangeShapeType="1"/>
            </p:cNvSpPr>
            <p:nvPr/>
          </p:nvSpPr>
          <p:spPr bwMode="auto">
            <a:xfrm flipV="1">
              <a:off x="4005" y="1137"/>
              <a:ext cx="1" cy="25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0" name="Line 161"/>
            <p:cNvSpPr>
              <a:spLocks noChangeShapeType="1"/>
            </p:cNvSpPr>
            <p:nvPr/>
          </p:nvSpPr>
          <p:spPr bwMode="auto">
            <a:xfrm flipV="1">
              <a:off x="4007" y="1137"/>
              <a:ext cx="1" cy="25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1" name="Rectangle 162"/>
            <p:cNvSpPr>
              <a:spLocks noChangeArrowheads="1"/>
            </p:cNvSpPr>
            <p:nvPr/>
          </p:nvSpPr>
          <p:spPr bwMode="auto">
            <a:xfrm>
              <a:off x="4032" y="1127"/>
              <a:ext cx="4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222" name="Freeform 163"/>
            <p:cNvSpPr>
              <a:spLocks/>
            </p:cNvSpPr>
            <p:nvPr/>
          </p:nvSpPr>
          <p:spPr bwMode="auto">
            <a:xfrm>
              <a:off x="3984" y="1142"/>
              <a:ext cx="41" cy="48"/>
            </a:xfrm>
            <a:custGeom>
              <a:avLst/>
              <a:gdLst>
                <a:gd name="T0" fmla="*/ 0 w 41"/>
                <a:gd name="T1" fmla="*/ 48 h 48"/>
                <a:gd name="T2" fmla="*/ 21 w 41"/>
                <a:gd name="T3" fmla="*/ 0 h 48"/>
                <a:gd name="T4" fmla="*/ 41 w 41"/>
                <a:gd name="T5" fmla="*/ 48 h 48"/>
                <a:gd name="T6" fmla="*/ 0 w 41"/>
                <a:gd name="T7" fmla="*/ 48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1"/>
                <a:gd name="T13" fmla="*/ 0 h 48"/>
                <a:gd name="T14" fmla="*/ 41 w 41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1" h="48">
                  <a:moveTo>
                    <a:pt x="0" y="48"/>
                  </a:moveTo>
                  <a:lnTo>
                    <a:pt x="21" y="0"/>
                  </a:lnTo>
                  <a:lnTo>
                    <a:pt x="41" y="48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23" name="Rectangle 164"/>
            <p:cNvSpPr>
              <a:spLocks noChangeArrowheads="1"/>
            </p:cNvSpPr>
            <p:nvPr/>
          </p:nvSpPr>
          <p:spPr bwMode="auto">
            <a:xfrm>
              <a:off x="3140" y="1137"/>
              <a:ext cx="2375" cy="2526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4" name="Line 165"/>
            <p:cNvSpPr>
              <a:spLocks noChangeShapeType="1"/>
            </p:cNvSpPr>
            <p:nvPr/>
          </p:nvSpPr>
          <p:spPr bwMode="auto">
            <a:xfrm>
              <a:off x="3359" y="2795"/>
              <a:ext cx="1" cy="5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5" name="Rectangle 166"/>
            <p:cNvSpPr>
              <a:spLocks noChangeArrowheads="1"/>
            </p:cNvSpPr>
            <p:nvPr/>
          </p:nvSpPr>
          <p:spPr bwMode="auto">
            <a:xfrm>
              <a:off x="3335" y="2852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6226" name="Line 167"/>
            <p:cNvSpPr>
              <a:spLocks noChangeShapeType="1"/>
            </p:cNvSpPr>
            <p:nvPr/>
          </p:nvSpPr>
          <p:spPr bwMode="auto">
            <a:xfrm>
              <a:off x="3572" y="2795"/>
              <a:ext cx="1" cy="5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7" name="Rectangle 168"/>
            <p:cNvSpPr>
              <a:spLocks noChangeArrowheads="1"/>
            </p:cNvSpPr>
            <p:nvPr/>
          </p:nvSpPr>
          <p:spPr bwMode="auto">
            <a:xfrm>
              <a:off x="3549" y="2852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228" name="Line 169"/>
            <p:cNvSpPr>
              <a:spLocks noChangeShapeType="1"/>
            </p:cNvSpPr>
            <p:nvPr/>
          </p:nvSpPr>
          <p:spPr bwMode="auto">
            <a:xfrm>
              <a:off x="3789" y="2795"/>
              <a:ext cx="1" cy="5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9" name="Rectangle 170"/>
            <p:cNvSpPr>
              <a:spLocks noChangeArrowheads="1"/>
            </p:cNvSpPr>
            <p:nvPr/>
          </p:nvSpPr>
          <p:spPr bwMode="auto">
            <a:xfrm>
              <a:off x="3765" y="2852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6230" name="Rectangle 171"/>
            <p:cNvSpPr>
              <a:spLocks noChangeArrowheads="1"/>
            </p:cNvSpPr>
            <p:nvPr/>
          </p:nvSpPr>
          <p:spPr bwMode="auto">
            <a:xfrm>
              <a:off x="4014" y="2852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6231" name="Line 172"/>
            <p:cNvSpPr>
              <a:spLocks noChangeShapeType="1"/>
            </p:cNvSpPr>
            <p:nvPr/>
          </p:nvSpPr>
          <p:spPr bwMode="auto">
            <a:xfrm>
              <a:off x="4221" y="2795"/>
              <a:ext cx="1" cy="5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2" name="Rectangle 173"/>
            <p:cNvSpPr>
              <a:spLocks noChangeArrowheads="1"/>
            </p:cNvSpPr>
            <p:nvPr/>
          </p:nvSpPr>
          <p:spPr bwMode="auto">
            <a:xfrm>
              <a:off x="4223" y="2852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6233" name="Line 174"/>
            <p:cNvSpPr>
              <a:spLocks noChangeShapeType="1"/>
            </p:cNvSpPr>
            <p:nvPr/>
          </p:nvSpPr>
          <p:spPr bwMode="auto">
            <a:xfrm>
              <a:off x="4434" y="2795"/>
              <a:ext cx="1" cy="5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4" name="Rectangle 175"/>
            <p:cNvSpPr>
              <a:spLocks noChangeArrowheads="1"/>
            </p:cNvSpPr>
            <p:nvPr/>
          </p:nvSpPr>
          <p:spPr bwMode="auto">
            <a:xfrm>
              <a:off x="4437" y="2852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6235" name="Line 176"/>
            <p:cNvSpPr>
              <a:spLocks noChangeShapeType="1"/>
            </p:cNvSpPr>
            <p:nvPr/>
          </p:nvSpPr>
          <p:spPr bwMode="auto">
            <a:xfrm>
              <a:off x="4650" y="2795"/>
              <a:ext cx="1" cy="5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6" name="Rectangle 177"/>
            <p:cNvSpPr>
              <a:spLocks noChangeArrowheads="1"/>
            </p:cNvSpPr>
            <p:nvPr/>
          </p:nvSpPr>
          <p:spPr bwMode="auto">
            <a:xfrm>
              <a:off x="4653" y="2852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6237" name="Line 178"/>
            <p:cNvSpPr>
              <a:spLocks noChangeShapeType="1"/>
            </p:cNvSpPr>
            <p:nvPr/>
          </p:nvSpPr>
          <p:spPr bwMode="auto">
            <a:xfrm>
              <a:off x="4866" y="2795"/>
              <a:ext cx="1" cy="5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8" name="Rectangle 179"/>
            <p:cNvSpPr>
              <a:spLocks noChangeArrowheads="1"/>
            </p:cNvSpPr>
            <p:nvPr/>
          </p:nvSpPr>
          <p:spPr bwMode="auto">
            <a:xfrm>
              <a:off x="4869" y="2852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6239" name="Line 180"/>
            <p:cNvSpPr>
              <a:spLocks noChangeShapeType="1"/>
            </p:cNvSpPr>
            <p:nvPr/>
          </p:nvSpPr>
          <p:spPr bwMode="auto">
            <a:xfrm>
              <a:off x="5083" y="2795"/>
              <a:ext cx="1" cy="5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0" name="Rectangle 181"/>
            <p:cNvSpPr>
              <a:spLocks noChangeArrowheads="1"/>
            </p:cNvSpPr>
            <p:nvPr/>
          </p:nvSpPr>
          <p:spPr bwMode="auto">
            <a:xfrm>
              <a:off x="5085" y="2852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6241" name="Line 182"/>
            <p:cNvSpPr>
              <a:spLocks noChangeShapeType="1"/>
            </p:cNvSpPr>
            <p:nvPr/>
          </p:nvSpPr>
          <p:spPr bwMode="auto">
            <a:xfrm>
              <a:off x="5296" y="2795"/>
              <a:ext cx="1" cy="5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2" name="Rectangle 183"/>
            <p:cNvSpPr>
              <a:spLocks noChangeArrowheads="1"/>
            </p:cNvSpPr>
            <p:nvPr/>
          </p:nvSpPr>
          <p:spPr bwMode="auto">
            <a:xfrm>
              <a:off x="5299" y="2852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6243" name="Rectangle 184"/>
            <p:cNvSpPr>
              <a:spLocks noChangeArrowheads="1"/>
            </p:cNvSpPr>
            <p:nvPr/>
          </p:nvSpPr>
          <p:spPr bwMode="auto">
            <a:xfrm>
              <a:off x="3944" y="3187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244" name="Line 185"/>
            <p:cNvSpPr>
              <a:spLocks noChangeShapeType="1"/>
            </p:cNvSpPr>
            <p:nvPr/>
          </p:nvSpPr>
          <p:spPr bwMode="auto">
            <a:xfrm>
              <a:off x="3993" y="3239"/>
              <a:ext cx="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5" name="Rectangle 186"/>
            <p:cNvSpPr>
              <a:spLocks noChangeArrowheads="1"/>
            </p:cNvSpPr>
            <p:nvPr/>
          </p:nvSpPr>
          <p:spPr bwMode="auto">
            <a:xfrm>
              <a:off x="3967" y="2345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6246" name="Line 187"/>
            <p:cNvSpPr>
              <a:spLocks noChangeShapeType="1"/>
            </p:cNvSpPr>
            <p:nvPr/>
          </p:nvSpPr>
          <p:spPr bwMode="auto">
            <a:xfrm>
              <a:off x="3993" y="2397"/>
              <a:ext cx="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7" name="Rectangle 188"/>
            <p:cNvSpPr>
              <a:spLocks noChangeArrowheads="1"/>
            </p:cNvSpPr>
            <p:nvPr/>
          </p:nvSpPr>
          <p:spPr bwMode="auto">
            <a:xfrm>
              <a:off x="3967" y="1927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6248" name="Line 189"/>
            <p:cNvSpPr>
              <a:spLocks noChangeShapeType="1"/>
            </p:cNvSpPr>
            <p:nvPr/>
          </p:nvSpPr>
          <p:spPr bwMode="auto">
            <a:xfrm>
              <a:off x="3993" y="1979"/>
              <a:ext cx="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9" name="Rectangle 190"/>
            <p:cNvSpPr>
              <a:spLocks noChangeArrowheads="1"/>
            </p:cNvSpPr>
            <p:nvPr/>
          </p:nvSpPr>
          <p:spPr bwMode="auto">
            <a:xfrm>
              <a:off x="3967" y="1508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6250" name="Line 191"/>
            <p:cNvSpPr>
              <a:spLocks noChangeShapeType="1"/>
            </p:cNvSpPr>
            <p:nvPr/>
          </p:nvSpPr>
          <p:spPr bwMode="auto">
            <a:xfrm>
              <a:off x="3993" y="1561"/>
              <a:ext cx="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1" name="Freeform 192"/>
            <p:cNvSpPr>
              <a:spLocks/>
            </p:cNvSpPr>
            <p:nvPr/>
          </p:nvSpPr>
          <p:spPr bwMode="auto">
            <a:xfrm>
              <a:off x="3895" y="3605"/>
              <a:ext cx="28" cy="53"/>
            </a:xfrm>
            <a:custGeom>
              <a:avLst/>
              <a:gdLst>
                <a:gd name="T0" fmla="*/ 12 w 12"/>
                <a:gd name="T1" fmla="*/ 0 h 10"/>
                <a:gd name="T2" fmla="*/ 10 w 12"/>
                <a:gd name="T3" fmla="*/ 2 h 10"/>
                <a:gd name="T4" fmla="*/ 8 w 12"/>
                <a:gd name="T5" fmla="*/ 4 h 10"/>
                <a:gd name="T6" fmla="*/ 6 w 12"/>
                <a:gd name="T7" fmla="*/ 5 h 10"/>
                <a:gd name="T8" fmla="*/ 4 w 12"/>
                <a:gd name="T9" fmla="*/ 7 h 10"/>
                <a:gd name="T10" fmla="*/ 2 w 12"/>
                <a:gd name="T11" fmla="*/ 9 h 10"/>
                <a:gd name="T12" fmla="*/ 0 w 12"/>
                <a:gd name="T13" fmla="*/ 10 h 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"/>
                <a:gd name="T22" fmla="*/ 0 h 10"/>
                <a:gd name="T23" fmla="*/ 12 w 12"/>
                <a:gd name="T24" fmla="*/ 10 h 1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" h="10">
                  <a:moveTo>
                    <a:pt x="12" y="0"/>
                  </a:moveTo>
                  <a:lnTo>
                    <a:pt x="10" y="2"/>
                  </a:lnTo>
                  <a:lnTo>
                    <a:pt x="8" y="4"/>
                  </a:lnTo>
                  <a:lnTo>
                    <a:pt x="6" y="5"/>
                  </a:lnTo>
                  <a:lnTo>
                    <a:pt x="4" y="7"/>
                  </a:lnTo>
                  <a:lnTo>
                    <a:pt x="2" y="9"/>
                  </a:lnTo>
                  <a:lnTo>
                    <a:pt x="0" y="10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2" name="Freeform 193"/>
            <p:cNvSpPr>
              <a:spLocks/>
            </p:cNvSpPr>
            <p:nvPr/>
          </p:nvSpPr>
          <p:spPr bwMode="auto">
            <a:xfrm>
              <a:off x="3923" y="1137"/>
              <a:ext cx="1269" cy="2468"/>
            </a:xfrm>
            <a:custGeom>
              <a:avLst/>
              <a:gdLst>
                <a:gd name="T0" fmla="*/ 8 w 546"/>
                <a:gd name="T1" fmla="*/ 465 h 472"/>
                <a:gd name="T2" fmla="*/ 18 w 546"/>
                <a:gd name="T3" fmla="*/ 457 h 472"/>
                <a:gd name="T4" fmla="*/ 28 w 546"/>
                <a:gd name="T5" fmla="*/ 448 h 472"/>
                <a:gd name="T6" fmla="*/ 38 w 546"/>
                <a:gd name="T7" fmla="*/ 439 h 472"/>
                <a:gd name="T8" fmla="*/ 48 w 546"/>
                <a:gd name="T9" fmla="*/ 431 h 472"/>
                <a:gd name="T10" fmla="*/ 58 w 546"/>
                <a:gd name="T11" fmla="*/ 422 h 472"/>
                <a:gd name="T12" fmla="*/ 68 w 546"/>
                <a:gd name="T13" fmla="*/ 413 h 472"/>
                <a:gd name="T14" fmla="*/ 78 w 546"/>
                <a:gd name="T15" fmla="*/ 405 h 472"/>
                <a:gd name="T16" fmla="*/ 88 w 546"/>
                <a:gd name="T17" fmla="*/ 396 h 472"/>
                <a:gd name="T18" fmla="*/ 98 w 546"/>
                <a:gd name="T19" fmla="*/ 387 h 472"/>
                <a:gd name="T20" fmla="*/ 108 w 546"/>
                <a:gd name="T21" fmla="*/ 379 h 472"/>
                <a:gd name="T22" fmla="*/ 118 w 546"/>
                <a:gd name="T23" fmla="*/ 370 h 472"/>
                <a:gd name="T24" fmla="*/ 128 w 546"/>
                <a:gd name="T25" fmla="*/ 361 h 472"/>
                <a:gd name="T26" fmla="*/ 138 w 546"/>
                <a:gd name="T27" fmla="*/ 353 h 472"/>
                <a:gd name="T28" fmla="*/ 148 w 546"/>
                <a:gd name="T29" fmla="*/ 344 h 472"/>
                <a:gd name="T30" fmla="*/ 158 w 546"/>
                <a:gd name="T31" fmla="*/ 335 h 472"/>
                <a:gd name="T32" fmla="*/ 168 w 546"/>
                <a:gd name="T33" fmla="*/ 327 h 472"/>
                <a:gd name="T34" fmla="*/ 178 w 546"/>
                <a:gd name="T35" fmla="*/ 318 h 472"/>
                <a:gd name="T36" fmla="*/ 188 w 546"/>
                <a:gd name="T37" fmla="*/ 310 h 472"/>
                <a:gd name="T38" fmla="*/ 198 w 546"/>
                <a:gd name="T39" fmla="*/ 301 h 472"/>
                <a:gd name="T40" fmla="*/ 208 w 546"/>
                <a:gd name="T41" fmla="*/ 292 h 472"/>
                <a:gd name="T42" fmla="*/ 218 w 546"/>
                <a:gd name="T43" fmla="*/ 284 h 472"/>
                <a:gd name="T44" fmla="*/ 228 w 546"/>
                <a:gd name="T45" fmla="*/ 275 h 472"/>
                <a:gd name="T46" fmla="*/ 238 w 546"/>
                <a:gd name="T47" fmla="*/ 266 h 472"/>
                <a:gd name="T48" fmla="*/ 248 w 546"/>
                <a:gd name="T49" fmla="*/ 258 h 472"/>
                <a:gd name="T50" fmla="*/ 258 w 546"/>
                <a:gd name="T51" fmla="*/ 249 h 472"/>
                <a:gd name="T52" fmla="*/ 268 w 546"/>
                <a:gd name="T53" fmla="*/ 240 h 472"/>
                <a:gd name="T54" fmla="*/ 278 w 546"/>
                <a:gd name="T55" fmla="*/ 232 h 472"/>
                <a:gd name="T56" fmla="*/ 288 w 546"/>
                <a:gd name="T57" fmla="*/ 223 h 472"/>
                <a:gd name="T58" fmla="*/ 298 w 546"/>
                <a:gd name="T59" fmla="*/ 214 h 472"/>
                <a:gd name="T60" fmla="*/ 308 w 546"/>
                <a:gd name="T61" fmla="*/ 206 h 472"/>
                <a:gd name="T62" fmla="*/ 318 w 546"/>
                <a:gd name="T63" fmla="*/ 197 h 472"/>
                <a:gd name="T64" fmla="*/ 328 w 546"/>
                <a:gd name="T65" fmla="*/ 189 h 472"/>
                <a:gd name="T66" fmla="*/ 338 w 546"/>
                <a:gd name="T67" fmla="*/ 180 h 472"/>
                <a:gd name="T68" fmla="*/ 348 w 546"/>
                <a:gd name="T69" fmla="*/ 171 h 472"/>
                <a:gd name="T70" fmla="*/ 358 w 546"/>
                <a:gd name="T71" fmla="*/ 163 h 472"/>
                <a:gd name="T72" fmla="*/ 368 w 546"/>
                <a:gd name="T73" fmla="*/ 154 h 472"/>
                <a:gd name="T74" fmla="*/ 378 w 546"/>
                <a:gd name="T75" fmla="*/ 145 h 472"/>
                <a:gd name="T76" fmla="*/ 388 w 546"/>
                <a:gd name="T77" fmla="*/ 137 h 472"/>
                <a:gd name="T78" fmla="*/ 398 w 546"/>
                <a:gd name="T79" fmla="*/ 128 h 472"/>
                <a:gd name="T80" fmla="*/ 408 w 546"/>
                <a:gd name="T81" fmla="*/ 119 h 472"/>
                <a:gd name="T82" fmla="*/ 418 w 546"/>
                <a:gd name="T83" fmla="*/ 111 h 472"/>
                <a:gd name="T84" fmla="*/ 428 w 546"/>
                <a:gd name="T85" fmla="*/ 102 h 472"/>
                <a:gd name="T86" fmla="*/ 438 w 546"/>
                <a:gd name="T87" fmla="*/ 93 h 472"/>
                <a:gd name="T88" fmla="*/ 448 w 546"/>
                <a:gd name="T89" fmla="*/ 85 h 472"/>
                <a:gd name="T90" fmla="*/ 458 w 546"/>
                <a:gd name="T91" fmla="*/ 76 h 472"/>
                <a:gd name="T92" fmla="*/ 468 w 546"/>
                <a:gd name="T93" fmla="*/ 67 h 472"/>
                <a:gd name="T94" fmla="*/ 478 w 546"/>
                <a:gd name="T95" fmla="*/ 59 h 472"/>
                <a:gd name="T96" fmla="*/ 488 w 546"/>
                <a:gd name="T97" fmla="*/ 50 h 472"/>
                <a:gd name="T98" fmla="*/ 498 w 546"/>
                <a:gd name="T99" fmla="*/ 42 h 472"/>
                <a:gd name="T100" fmla="*/ 508 w 546"/>
                <a:gd name="T101" fmla="*/ 33 h 472"/>
                <a:gd name="T102" fmla="*/ 518 w 546"/>
                <a:gd name="T103" fmla="*/ 24 h 472"/>
                <a:gd name="T104" fmla="*/ 528 w 546"/>
                <a:gd name="T105" fmla="*/ 16 h 472"/>
                <a:gd name="T106" fmla="*/ 538 w 546"/>
                <a:gd name="T107" fmla="*/ 7 h 47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46"/>
                <a:gd name="T163" fmla="*/ 0 h 472"/>
                <a:gd name="T164" fmla="*/ 546 w 546"/>
                <a:gd name="T165" fmla="*/ 472 h 47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46" h="472">
                  <a:moveTo>
                    <a:pt x="0" y="472"/>
                  </a:moveTo>
                  <a:lnTo>
                    <a:pt x="2" y="470"/>
                  </a:lnTo>
                  <a:lnTo>
                    <a:pt x="4" y="469"/>
                  </a:lnTo>
                  <a:lnTo>
                    <a:pt x="6" y="467"/>
                  </a:lnTo>
                  <a:lnTo>
                    <a:pt x="8" y="465"/>
                  </a:lnTo>
                  <a:lnTo>
                    <a:pt x="10" y="463"/>
                  </a:lnTo>
                  <a:lnTo>
                    <a:pt x="12" y="462"/>
                  </a:lnTo>
                  <a:lnTo>
                    <a:pt x="14" y="460"/>
                  </a:lnTo>
                  <a:lnTo>
                    <a:pt x="16" y="458"/>
                  </a:lnTo>
                  <a:lnTo>
                    <a:pt x="18" y="457"/>
                  </a:lnTo>
                  <a:lnTo>
                    <a:pt x="20" y="455"/>
                  </a:lnTo>
                  <a:lnTo>
                    <a:pt x="22" y="453"/>
                  </a:lnTo>
                  <a:lnTo>
                    <a:pt x="24" y="451"/>
                  </a:lnTo>
                  <a:lnTo>
                    <a:pt x="26" y="450"/>
                  </a:lnTo>
                  <a:lnTo>
                    <a:pt x="28" y="448"/>
                  </a:lnTo>
                  <a:lnTo>
                    <a:pt x="30" y="446"/>
                  </a:lnTo>
                  <a:lnTo>
                    <a:pt x="32" y="444"/>
                  </a:lnTo>
                  <a:lnTo>
                    <a:pt x="34" y="443"/>
                  </a:lnTo>
                  <a:lnTo>
                    <a:pt x="36" y="441"/>
                  </a:lnTo>
                  <a:lnTo>
                    <a:pt x="38" y="439"/>
                  </a:lnTo>
                  <a:lnTo>
                    <a:pt x="40" y="438"/>
                  </a:lnTo>
                  <a:lnTo>
                    <a:pt x="42" y="436"/>
                  </a:lnTo>
                  <a:lnTo>
                    <a:pt x="44" y="434"/>
                  </a:lnTo>
                  <a:lnTo>
                    <a:pt x="46" y="432"/>
                  </a:lnTo>
                  <a:lnTo>
                    <a:pt x="48" y="431"/>
                  </a:lnTo>
                  <a:lnTo>
                    <a:pt x="50" y="429"/>
                  </a:lnTo>
                  <a:lnTo>
                    <a:pt x="52" y="427"/>
                  </a:lnTo>
                  <a:lnTo>
                    <a:pt x="54" y="425"/>
                  </a:lnTo>
                  <a:lnTo>
                    <a:pt x="56" y="424"/>
                  </a:lnTo>
                  <a:lnTo>
                    <a:pt x="58" y="422"/>
                  </a:lnTo>
                  <a:lnTo>
                    <a:pt x="60" y="420"/>
                  </a:lnTo>
                  <a:lnTo>
                    <a:pt x="62" y="418"/>
                  </a:lnTo>
                  <a:lnTo>
                    <a:pt x="64" y="417"/>
                  </a:lnTo>
                  <a:lnTo>
                    <a:pt x="66" y="415"/>
                  </a:lnTo>
                  <a:lnTo>
                    <a:pt x="68" y="413"/>
                  </a:lnTo>
                  <a:lnTo>
                    <a:pt x="70" y="412"/>
                  </a:lnTo>
                  <a:lnTo>
                    <a:pt x="72" y="410"/>
                  </a:lnTo>
                  <a:lnTo>
                    <a:pt x="74" y="408"/>
                  </a:lnTo>
                  <a:lnTo>
                    <a:pt x="76" y="406"/>
                  </a:lnTo>
                  <a:lnTo>
                    <a:pt x="78" y="405"/>
                  </a:lnTo>
                  <a:lnTo>
                    <a:pt x="80" y="403"/>
                  </a:lnTo>
                  <a:lnTo>
                    <a:pt x="82" y="401"/>
                  </a:lnTo>
                  <a:lnTo>
                    <a:pt x="84" y="399"/>
                  </a:lnTo>
                  <a:lnTo>
                    <a:pt x="86" y="398"/>
                  </a:lnTo>
                  <a:lnTo>
                    <a:pt x="88" y="396"/>
                  </a:lnTo>
                  <a:lnTo>
                    <a:pt x="90" y="394"/>
                  </a:lnTo>
                  <a:lnTo>
                    <a:pt x="92" y="393"/>
                  </a:lnTo>
                  <a:lnTo>
                    <a:pt x="94" y="391"/>
                  </a:lnTo>
                  <a:lnTo>
                    <a:pt x="96" y="389"/>
                  </a:lnTo>
                  <a:lnTo>
                    <a:pt x="98" y="387"/>
                  </a:lnTo>
                  <a:lnTo>
                    <a:pt x="100" y="386"/>
                  </a:lnTo>
                  <a:lnTo>
                    <a:pt x="102" y="384"/>
                  </a:lnTo>
                  <a:lnTo>
                    <a:pt x="104" y="382"/>
                  </a:lnTo>
                  <a:lnTo>
                    <a:pt x="106" y="380"/>
                  </a:lnTo>
                  <a:lnTo>
                    <a:pt x="108" y="379"/>
                  </a:lnTo>
                  <a:lnTo>
                    <a:pt x="110" y="377"/>
                  </a:lnTo>
                  <a:lnTo>
                    <a:pt x="112" y="375"/>
                  </a:lnTo>
                  <a:lnTo>
                    <a:pt x="114" y="374"/>
                  </a:lnTo>
                  <a:lnTo>
                    <a:pt x="116" y="372"/>
                  </a:lnTo>
                  <a:lnTo>
                    <a:pt x="118" y="370"/>
                  </a:lnTo>
                  <a:lnTo>
                    <a:pt x="120" y="368"/>
                  </a:lnTo>
                  <a:lnTo>
                    <a:pt x="122" y="367"/>
                  </a:lnTo>
                  <a:lnTo>
                    <a:pt x="124" y="365"/>
                  </a:lnTo>
                  <a:lnTo>
                    <a:pt x="126" y="363"/>
                  </a:lnTo>
                  <a:lnTo>
                    <a:pt x="128" y="361"/>
                  </a:lnTo>
                  <a:lnTo>
                    <a:pt x="130" y="360"/>
                  </a:lnTo>
                  <a:lnTo>
                    <a:pt x="132" y="358"/>
                  </a:lnTo>
                  <a:lnTo>
                    <a:pt x="134" y="356"/>
                  </a:lnTo>
                  <a:lnTo>
                    <a:pt x="136" y="355"/>
                  </a:lnTo>
                  <a:lnTo>
                    <a:pt x="138" y="353"/>
                  </a:lnTo>
                  <a:lnTo>
                    <a:pt x="140" y="351"/>
                  </a:lnTo>
                  <a:lnTo>
                    <a:pt x="142" y="349"/>
                  </a:lnTo>
                  <a:lnTo>
                    <a:pt x="144" y="348"/>
                  </a:lnTo>
                  <a:lnTo>
                    <a:pt x="146" y="346"/>
                  </a:lnTo>
                  <a:lnTo>
                    <a:pt x="148" y="344"/>
                  </a:lnTo>
                  <a:lnTo>
                    <a:pt x="150" y="342"/>
                  </a:lnTo>
                  <a:lnTo>
                    <a:pt x="152" y="341"/>
                  </a:lnTo>
                  <a:lnTo>
                    <a:pt x="154" y="339"/>
                  </a:lnTo>
                  <a:lnTo>
                    <a:pt x="156" y="337"/>
                  </a:lnTo>
                  <a:lnTo>
                    <a:pt x="158" y="335"/>
                  </a:lnTo>
                  <a:lnTo>
                    <a:pt x="160" y="334"/>
                  </a:lnTo>
                  <a:lnTo>
                    <a:pt x="162" y="332"/>
                  </a:lnTo>
                  <a:lnTo>
                    <a:pt x="164" y="330"/>
                  </a:lnTo>
                  <a:lnTo>
                    <a:pt x="166" y="329"/>
                  </a:lnTo>
                  <a:lnTo>
                    <a:pt x="168" y="327"/>
                  </a:lnTo>
                  <a:lnTo>
                    <a:pt x="170" y="325"/>
                  </a:lnTo>
                  <a:lnTo>
                    <a:pt x="172" y="323"/>
                  </a:lnTo>
                  <a:lnTo>
                    <a:pt x="174" y="322"/>
                  </a:lnTo>
                  <a:lnTo>
                    <a:pt x="176" y="320"/>
                  </a:lnTo>
                  <a:lnTo>
                    <a:pt x="178" y="318"/>
                  </a:lnTo>
                  <a:lnTo>
                    <a:pt x="180" y="316"/>
                  </a:lnTo>
                  <a:lnTo>
                    <a:pt x="182" y="315"/>
                  </a:lnTo>
                  <a:lnTo>
                    <a:pt x="184" y="313"/>
                  </a:lnTo>
                  <a:lnTo>
                    <a:pt x="186" y="311"/>
                  </a:lnTo>
                  <a:lnTo>
                    <a:pt x="188" y="310"/>
                  </a:lnTo>
                  <a:lnTo>
                    <a:pt x="190" y="308"/>
                  </a:lnTo>
                  <a:lnTo>
                    <a:pt x="192" y="306"/>
                  </a:lnTo>
                  <a:lnTo>
                    <a:pt x="194" y="304"/>
                  </a:lnTo>
                  <a:lnTo>
                    <a:pt x="196" y="303"/>
                  </a:lnTo>
                  <a:lnTo>
                    <a:pt x="198" y="301"/>
                  </a:lnTo>
                  <a:lnTo>
                    <a:pt x="200" y="299"/>
                  </a:lnTo>
                  <a:lnTo>
                    <a:pt x="202" y="297"/>
                  </a:lnTo>
                  <a:lnTo>
                    <a:pt x="204" y="296"/>
                  </a:lnTo>
                  <a:lnTo>
                    <a:pt x="206" y="294"/>
                  </a:lnTo>
                  <a:lnTo>
                    <a:pt x="208" y="292"/>
                  </a:lnTo>
                  <a:lnTo>
                    <a:pt x="210" y="291"/>
                  </a:lnTo>
                  <a:lnTo>
                    <a:pt x="212" y="289"/>
                  </a:lnTo>
                  <a:lnTo>
                    <a:pt x="214" y="287"/>
                  </a:lnTo>
                  <a:lnTo>
                    <a:pt x="216" y="285"/>
                  </a:lnTo>
                  <a:lnTo>
                    <a:pt x="218" y="284"/>
                  </a:lnTo>
                  <a:lnTo>
                    <a:pt x="220" y="282"/>
                  </a:lnTo>
                  <a:lnTo>
                    <a:pt x="222" y="280"/>
                  </a:lnTo>
                  <a:lnTo>
                    <a:pt x="224" y="278"/>
                  </a:lnTo>
                  <a:lnTo>
                    <a:pt x="226" y="277"/>
                  </a:lnTo>
                  <a:lnTo>
                    <a:pt x="228" y="275"/>
                  </a:lnTo>
                  <a:lnTo>
                    <a:pt x="230" y="273"/>
                  </a:lnTo>
                  <a:lnTo>
                    <a:pt x="232" y="272"/>
                  </a:lnTo>
                  <a:lnTo>
                    <a:pt x="234" y="270"/>
                  </a:lnTo>
                  <a:lnTo>
                    <a:pt x="236" y="268"/>
                  </a:lnTo>
                  <a:lnTo>
                    <a:pt x="238" y="266"/>
                  </a:lnTo>
                  <a:lnTo>
                    <a:pt x="240" y="265"/>
                  </a:lnTo>
                  <a:lnTo>
                    <a:pt x="242" y="263"/>
                  </a:lnTo>
                  <a:lnTo>
                    <a:pt x="244" y="261"/>
                  </a:lnTo>
                  <a:lnTo>
                    <a:pt x="246" y="259"/>
                  </a:lnTo>
                  <a:lnTo>
                    <a:pt x="248" y="258"/>
                  </a:lnTo>
                  <a:lnTo>
                    <a:pt x="250" y="256"/>
                  </a:lnTo>
                  <a:lnTo>
                    <a:pt x="252" y="254"/>
                  </a:lnTo>
                  <a:lnTo>
                    <a:pt x="254" y="253"/>
                  </a:lnTo>
                  <a:lnTo>
                    <a:pt x="256" y="251"/>
                  </a:lnTo>
                  <a:lnTo>
                    <a:pt x="258" y="249"/>
                  </a:lnTo>
                  <a:lnTo>
                    <a:pt x="260" y="247"/>
                  </a:lnTo>
                  <a:lnTo>
                    <a:pt x="262" y="246"/>
                  </a:lnTo>
                  <a:lnTo>
                    <a:pt x="264" y="244"/>
                  </a:lnTo>
                  <a:lnTo>
                    <a:pt x="266" y="242"/>
                  </a:lnTo>
                  <a:lnTo>
                    <a:pt x="268" y="240"/>
                  </a:lnTo>
                  <a:lnTo>
                    <a:pt x="270" y="239"/>
                  </a:lnTo>
                  <a:lnTo>
                    <a:pt x="272" y="237"/>
                  </a:lnTo>
                  <a:lnTo>
                    <a:pt x="274" y="235"/>
                  </a:lnTo>
                  <a:lnTo>
                    <a:pt x="276" y="233"/>
                  </a:lnTo>
                  <a:lnTo>
                    <a:pt x="278" y="232"/>
                  </a:lnTo>
                  <a:lnTo>
                    <a:pt x="280" y="230"/>
                  </a:lnTo>
                  <a:lnTo>
                    <a:pt x="282" y="228"/>
                  </a:lnTo>
                  <a:lnTo>
                    <a:pt x="284" y="227"/>
                  </a:lnTo>
                  <a:lnTo>
                    <a:pt x="286" y="225"/>
                  </a:lnTo>
                  <a:lnTo>
                    <a:pt x="288" y="223"/>
                  </a:lnTo>
                  <a:lnTo>
                    <a:pt x="290" y="221"/>
                  </a:lnTo>
                  <a:lnTo>
                    <a:pt x="292" y="220"/>
                  </a:lnTo>
                  <a:lnTo>
                    <a:pt x="294" y="218"/>
                  </a:lnTo>
                  <a:lnTo>
                    <a:pt x="296" y="216"/>
                  </a:lnTo>
                  <a:lnTo>
                    <a:pt x="298" y="214"/>
                  </a:lnTo>
                  <a:lnTo>
                    <a:pt x="300" y="213"/>
                  </a:lnTo>
                  <a:lnTo>
                    <a:pt x="302" y="211"/>
                  </a:lnTo>
                  <a:lnTo>
                    <a:pt x="304" y="209"/>
                  </a:lnTo>
                  <a:lnTo>
                    <a:pt x="306" y="208"/>
                  </a:lnTo>
                  <a:lnTo>
                    <a:pt x="308" y="206"/>
                  </a:lnTo>
                  <a:lnTo>
                    <a:pt x="310" y="204"/>
                  </a:lnTo>
                  <a:lnTo>
                    <a:pt x="312" y="202"/>
                  </a:lnTo>
                  <a:lnTo>
                    <a:pt x="314" y="201"/>
                  </a:lnTo>
                  <a:lnTo>
                    <a:pt x="316" y="199"/>
                  </a:lnTo>
                  <a:lnTo>
                    <a:pt x="318" y="197"/>
                  </a:lnTo>
                  <a:lnTo>
                    <a:pt x="320" y="195"/>
                  </a:lnTo>
                  <a:lnTo>
                    <a:pt x="322" y="194"/>
                  </a:lnTo>
                  <a:lnTo>
                    <a:pt x="324" y="192"/>
                  </a:lnTo>
                  <a:lnTo>
                    <a:pt x="326" y="190"/>
                  </a:lnTo>
                  <a:lnTo>
                    <a:pt x="328" y="189"/>
                  </a:lnTo>
                  <a:lnTo>
                    <a:pt x="330" y="187"/>
                  </a:lnTo>
                  <a:lnTo>
                    <a:pt x="332" y="185"/>
                  </a:lnTo>
                  <a:lnTo>
                    <a:pt x="334" y="183"/>
                  </a:lnTo>
                  <a:lnTo>
                    <a:pt x="336" y="182"/>
                  </a:lnTo>
                  <a:lnTo>
                    <a:pt x="338" y="180"/>
                  </a:lnTo>
                  <a:lnTo>
                    <a:pt x="340" y="178"/>
                  </a:lnTo>
                  <a:lnTo>
                    <a:pt x="342" y="176"/>
                  </a:lnTo>
                  <a:lnTo>
                    <a:pt x="344" y="175"/>
                  </a:lnTo>
                  <a:lnTo>
                    <a:pt x="346" y="173"/>
                  </a:lnTo>
                  <a:lnTo>
                    <a:pt x="348" y="171"/>
                  </a:lnTo>
                  <a:lnTo>
                    <a:pt x="350" y="170"/>
                  </a:lnTo>
                  <a:lnTo>
                    <a:pt x="352" y="168"/>
                  </a:lnTo>
                  <a:lnTo>
                    <a:pt x="354" y="166"/>
                  </a:lnTo>
                  <a:lnTo>
                    <a:pt x="356" y="164"/>
                  </a:lnTo>
                  <a:lnTo>
                    <a:pt x="358" y="163"/>
                  </a:lnTo>
                  <a:lnTo>
                    <a:pt x="360" y="161"/>
                  </a:lnTo>
                  <a:lnTo>
                    <a:pt x="362" y="159"/>
                  </a:lnTo>
                  <a:lnTo>
                    <a:pt x="364" y="157"/>
                  </a:lnTo>
                  <a:lnTo>
                    <a:pt x="366" y="156"/>
                  </a:lnTo>
                  <a:lnTo>
                    <a:pt x="368" y="154"/>
                  </a:lnTo>
                  <a:lnTo>
                    <a:pt x="370" y="152"/>
                  </a:lnTo>
                  <a:lnTo>
                    <a:pt x="372" y="150"/>
                  </a:lnTo>
                  <a:lnTo>
                    <a:pt x="374" y="149"/>
                  </a:lnTo>
                  <a:lnTo>
                    <a:pt x="376" y="147"/>
                  </a:lnTo>
                  <a:lnTo>
                    <a:pt x="378" y="145"/>
                  </a:lnTo>
                  <a:lnTo>
                    <a:pt x="380" y="144"/>
                  </a:lnTo>
                  <a:lnTo>
                    <a:pt x="382" y="142"/>
                  </a:lnTo>
                  <a:lnTo>
                    <a:pt x="384" y="140"/>
                  </a:lnTo>
                  <a:lnTo>
                    <a:pt x="386" y="138"/>
                  </a:lnTo>
                  <a:lnTo>
                    <a:pt x="388" y="137"/>
                  </a:lnTo>
                  <a:lnTo>
                    <a:pt x="390" y="135"/>
                  </a:lnTo>
                  <a:lnTo>
                    <a:pt x="392" y="133"/>
                  </a:lnTo>
                  <a:lnTo>
                    <a:pt x="394" y="131"/>
                  </a:lnTo>
                  <a:lnTo>
                    <a:pt x="396" y="130"/>
                  </a:lnTo>
                  <a:lnTo>
                    <a:pt x="398" y="128"/>
                  </a:lnTo>
                  <a:lnTo>
                    <a:pt x="400" y="126"/>
                  </a:lnTo>
                  <a:lnTo>
                    <a:pt x="402" y="125"/>
                  </a:lnTo>
                  <a:lnTo>
                    <a:pt x="404" y="123"/>
                  </a:lnTo>
                  <a:lnTo>
                    <a:pt x="406" y="121"/>
                  </a:lnTo>
                  <a:lnTo>
                    <a:pt x="408" y="119"/>
                  </a:lnTo>
                  <a:lnTo>
                    <a:pt x="410" y="118"/>
                  </a:lnTo>
                  <a:lnTo>
                    <a:pt x="412" y="116"/>
                  </a:lnTo>
                  <a:lnTo>
                    <a:pt x="414" y="114"/>
                  </a:lnTo>
                  <a:lnTo>
                    <a:pt x="416" y="112"/>
                  </a:lnTo>
                  <a:lnTo>
                    <a:pt x="418" y="111"/>
                  </a:lnTo>
                  <a:lnTo>
                    <a:pt x="420" y="109"/>
                  </a:lnTo>
                  <a:lnTo>
                    <a:pt x="422" y="107"/>
                  </a:lnTo>
                  <a:lnTo>
                    <a:pt x="424" y="106"/>
                  </a:lnTo>
                  <a:lnTo>
                    <a:pt x="426" y="104"/>
                  </a:lnTo>
                  <a:lnTo>
                    <a:pt x="428" y="102"/>
                  </a:lnTo>
                  <a:lnTo>
                    <a:pt x="430" y="100"/>
                  </a:lnTo>
                  <a:lnTo>
                    <a:pt x="432" y="99"/>
                  </a:lnTo>
                  <a:lnTo>
                    <a:pt x="434" y="97"/>
                  </a:lnTo>
                  <a:lnTo>
                    <a:pt x="436" y="95"/>
                  </a:lnTo>
                  <a:lnTo>
                    <a:pt x="438" y="93"/>
                  </a:lnTo>
                  <a:lnTo>
                    <a:pt x="440" y="92"/>
                  </a:lnTo>
                  <a:lnTo>
                    <a:pt x="442" y="90"/>
                  </a:lnTo>
                  <a:lnTo>
                    <a:pt x="444" y="88"/>
                  </a:lnTo>
                  <a:lnTo>
                    <a:pt x="446" y="87"/>
                  </a:lnTo>
                  <a:lnTo>
                    <a:pt x="448" y="85"/>
                  </a:lnTo>
                  <a:lnTo>
                    <a:pt x="450" y="83"/>
                  </a:lnTo>
                  <a:lnTo>
                    <a:pt x="452" y="81"/>
                  </a:lnTo>
                  <a:lnTo>
                    <a:pt x="454" y="80"/>
                  </a:lnTo>
                  <a:lnTo>
                    <a:pt x="456" y="78"/>
                  </a:lnTo>
                  <a:lnTo>
                    <a:pt x="458" y="76"/>
                  </a:lnTo>
                  <a:lnTo>
                    <a:pt x="460" y="74"/>
                  </a:lnTo>
                  <a:lnTo>
                    <a:pt x="462" y="73"/>
                  </a:lnTo>
                  <a:lnTo>
                    <a:pt x="464" y="71"/>
                  </a:lnTo>
                  <a:lnTo>
                    <a:pt x="466" y="69"/>
                  </a:lnTo>
                  <a:lnTo>
                    <a:pt x="468" y="67"/>
                  </a:lnTo>
                  <a:lnTo>
                    <a:pt x="470" y="66"/>
                  </a:lnTo>
                  <a:lnTo>
                    <a:pt x="472" y="64"/>
                  </a:lnTo>
                  <a:lnTo>
                    <a:pt x="474" y="62"/>
                  </a:lnTo>
                  <a:lnTo>
                    <a:pt x="476" y="61"/>
                  </a:lnTo>
                  <a:lnTo>
                    <a:pt x="478" y="59"/>
                  </a:lnTo>
                  <a:lnTo>
                    <a:pt x="480" y="57"/>
                  </a:lnTo>
                  <a:lnTo>
                    <a:pt x="482" y="55"/>
                  </a:lnTo>
                  <a:lnTo>
                    <a:pt x="484" y="54"/>
                  </a:lnTo>
                  <a:lnTo>
                    <a:pt x="486" y="52"/>
                  </a:lnTo>
                  <a:lnTo>
                    <a:pt x="488" y="50"/>
                  </a:lnTo>
                  <a:lnTo>
                    <a:pt x="490" y="48"/>
                  </a:lnTo>
                  <a:lnTo>
                    <a:pt x="492" y="47"/>
                  </a:lnTo>
                  <a:lnTo>
                    <a:pt x="494" y="45"/>
                  </a:lnTo>
                  <a:lnTo>
                    <a:pt x="496" y="43"/>
                  </a:lnTo>
                  <a:lnTo>
                    <a:pt x="498" y="42"/>
                  </a:lnTo>
                  <a:lnTo>
                    <a:pt x="500" y="40"/>
                  </a:lnTo>
                  <a:lnTo>
                    <a:pt x="502" y="38"/>
                  </a:lnTo>
                  <a:lnTo>
                    <a:pt x="504" y="36"/>
                  </a:lnTo>
                  <a:lnTo>
                    <a:pt x="506" y="35"/>
                  </a:lnTo>
                  <a:lnTo>
                    <a:pt x="508" y="33"/>
                  </a:lnTo>
                  <a:lnTo>
                    <a:pt x="510" y="31"/>
                  </a:lnTo>
                  <a:lnTo>
                    <a:pt x="512" y="29"/>
                  </a:lnTo>
                  <a:lnTo>
                    <a:pt x="514" y="28"/>
                  </a:lnTo>
                  <a:lnTo>
                    <a:pt x="516" y="26"/>
                  </a:lnTo>
                  <a:lnTo>
                    <a:pt x="518" y="24"/>
                  </a:lnTo>
                  <a:lnTo>
                    <a:pt x="520" y="23"/>
                  </a:lnTo>
                  <a:lnTo>
                    <a:pt x="522" y="21"/>
                  </a:lnTo>
                  <a:lnTo>
                    <a:pt x="524" y="19"/>
                  </a:lnTo>
                  <a:lnTo>
                    <a:pt x="526" y="17"/>
                  </a:lnTo>
                  <a:lnTo>
                    <a:pt x="528" y="16"/>
                  </a:lnTo>
                  <a:lnTo>
                    <a:pt x="530" y="14"/>
                  </a:lnTo>
                  <a:lnTo>
                    <a:pt x="532" y="12"/>
                  </a:lnTo>
                  <a:lnTo>
                    <a:pt x="534" y="10"/>
                  </a:lnTo>
                  <a:lnTo>
                    <a:pt x="536" y="9"/>
                  </a:lnTo>
                  <a:lnTo>
                    <a:pt x="538" y="7"/>
                  </a:lnTo>
                  <a:lnTo>
                    <a:pt x="540" y="5"/>
                  </a:lnTo>
                  <a:lnTo>
                    <a:pt x="542" y="4"/>
                  </a:lnTo>
                  <a:lnTo>
                    <a:pt x="544" y="2"/>
                  </a:lnTo>
                  <a:lnTo>
                    <a:pt x="54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3" name="Freeform 194"/>
            <p:cNvSpPr>
              <a:spLocks/>
            </p:cNvSpPr>
            <p:nvPr/>
          </p:nvSpPr>
          <p:spPr bwMode="auto">
            <a:xfrm>
              <a:off x="3143" y="1561"/>
              <a:ext cx="2372" cy="1260"/>
            </a:xfrm>
            <a:custGeom>
              <a:avLst/>
              <a:gdLst>
                <a:gd name="T0" fmla="*/ 16 w 1021"/>
                <a:gd name="T1" fmla="*/ 7 h 241"/>
                <a:gd name="T2" fmla="*/ 34 w 1021"/>
                <a:gd name="T3" fmla="*/ 15 h 241"/>
                <a:gd name="T4" fmla="*/ 52 w 1021"/>
                <a:gd name="T5" fmla="*/ 23 h 241"/>
                <a:gd name="T6" fmla="*/ 70 w 1021"/>
                <a:gd name="T7" fmla="*/ 30 h 241"/>
                <a:gd name="T8" fmla="*/ 88 w 1021"/>
                <a:gd name="T9" fmla="*/ 38 h 241"/>
                <a:gd name="T10" fmla="*/ 106 w 1021"/>
                <a:gd name="T11" fmla="*/ 46 h 241"/>
                <a:gd name="T12" fmla="*/ 124 w 1021"/>
                <a:gd name="T13" fmla="*/ 54 h 241"/>
                <a:gd name="T14" fmla="*/ 142 w 1021"/>
                <a:gd name="T15" fmla="*/ 62 h 241"/>
                <a:gd name="T16" fmla="*/ 160 w 1021"/>
                <a:gd name="T17" fmla="*/ 69 h 241"/>
                <a:gd name="T18" fmla="*/ 178 w 1021"/>
                <a:gd name="T19" fmla="*/ 77 h 241"/>
                <a:gd name="T20" fmla="*/ 196 w 1021"/>
                <a:gd name="T21" fmla="*/ 85 h 241"/>
                <a:gd name="T22" fmla="*/ 214 w 1021"/>
                <a:gd name="T23" fmla="*/ 93 h 241"/>
                <a:gd name="T24" fmla="*/ 232 w 1021"/>
                <a:gd name="T25" fmla="*/ 100 h 241"/>
                <a:gd name="T26" fmla="*/ 250 w 1021"/>
                <a:gd name="T27" fmla="*/ 108 h 241"/>
                <a:gd name="T28" fmla="*/ 268 w 1021"/>
                <a:gd name="T29" fmla="*/ 116 h 241"/>
                <a:gd name="T30" fmla="*/ 286 w 1021"/>
                <a:gd name="T31" fmla="*/ 124 h 241"/>
                <a:gd name="T32" fmla="*/ 304 w 1021"/>
                <a:gd name="T33" fmla="*/ 132 h 241"/>
                <a:gd name="T34" fmla="*/ 322 w 1021"/>
                <a:gd name="T35" fmla="*/ 139 h 241"/>
                <a:gd name="T36" fmla="*/ 340 w 1021"/>
                <a:gd name="T37" fmla="*/ 147 h 241"/>
                <a:gd name="T38" fmla="*/ 358 w 1021"/>
                <a:gd name="T39" fmla="*/ 155 h 241"/>
                <a:gd name="T40" fmla="*/ 376 w 1021"/>
                <a:gd name="T41" fmla="*/ 163 h 241"/>
                <a:gd name="T42" fmla="*/ 394 w 1021"/>
                <a:gd name="T43" fmla="*/ 170 h 241"/>
                <a:gd name="T44" fmla="*/ 412 w 1021"/>
                <a:gd name="T45" fmla="*/ 178 h 241"/>
                <a:gd name="T46" fmla="*/ 430 w 1021"/>
                <a:gd name="T47" fmla="*/ 186 h 241"/>
                <a:gd name="T48" fmla="*/ 448 w 1021"/>
                <a:gd name="T49" fmla="*/ 194 h 241"/>
                <a:gd name="T50" fmla="*/ 466 w 1021"/>
                <a:gd name="T51" fmla="*/ 202 h 241"/>
                <a:gd name="T52" fmla="*/ 484 w 1021"/>
                <a:gd name="T53" fmla="*/ 209 h 241"/>
                <a:gd name="T54" fmla="*/ 502 w 1021"/>
                <a:gd name="T55" fmla="*/ 217 h 241"/>
                <a:gd name="T56" fmla="*/ 520 w 1021"/>
                <a:gd name="T57" fmla="*/ 225 h 241"/>
                <a:gd name="T58" fmla="*/ 538 w 1021"/>
                <a:gd name="T59" fmla="*/ 233 h 241"/>
                <a:gd name="T60" fmla="*/ 556 w 1021"/>
                <a:gd name="T61" fmla="*/ 241 h 241"/>
                <a:gd name="T62" fmla="*/ 574 w 1021"/>
                <a:gd name="T63" fmla="*/ 233 h 241"/>
                <a:gd name="T64" fmla="*/ 592 w 1021"/>
                <a:gd name="T65" fmla="*/ 225 h 241"/>
                <a:gd name="T66" fmla="*/ 610 w 1021"/>
                <a:gd name="T67" fmla="*/ 217 h 241"/>
                <a:gd name="T68" fmla="*/ 628 w 1021"/>
                <a:gd name="T69" fmla="*/ 210 h 241"/>
                <a:gd name="T70" fmla="*/ 646 w 1021"/>
                <a:gd name="T71" fmla="*/ 202 h 241"/>
                <a:gd name="T72" fmla="*/ 664 w 1021"/>
                <a:gd name="T73" fmla="*/ 194 h 241"/>
                <a:gd name="T74" fmla="*/ 682 w 1021"/>
                <a:gd name="T75" fmla="*/ 186 h 241"/>
                <a:gd name="T76" fmla="*/ 700 w 1021"/>
                <a:gd name="T77" fmla="*/ 179 h 241"/>
                <a:gd name="T78" fmla="*/ 718 w 1021"/>
                <a:gd name="T79" fmla="*/ 171 h 241"/>
                <a:gd name="T80" fmla="*/ 736 w 1021"/>
                <a:gd name="T81" fmla="*/ 163 h 241"/>
                <a:gd name="T82" fmla="*/ 754 w 1021"/>
                <a:gd name="T83" fmla="*/ 155 h 241"/>
                <a:gd name="T84" fmla="*/ 772 w 1021"/>
                <a:gd name="T85" fmla="*/ 147 h 241"/>
                <a:gd name="T86" fmla="*/ 790 w 1021"/>
                <a:gd name="T87" fmla="*/ 140 h 241"/>
                <a:gd name="T88" fmla="*/ 808 w 1021"/>
                <a:gd name="T89" fmla="*/ 132 h 241"/>
                <a:gd name="T90" fmla="*/ 826 w 1021"/>
                <a:gd name="T91" fmla="*/ 124 h 241"/>
                <a:gd name="T92" fmla="*/ 844 w 1021"/>
                <a:gd name="T93" fmla="*/ 116 h 241"/>
                <a:gd name="T94" fmla="*/ 862 w 1021"/>
                <a:gd name="T95" fmla="*/ 109 h 241"/>
                <a:gd name="T96" fmla="*/ 880 w 1021"/>
                <a:gd name="T97" fmla="*/ 101 h 241"/>
                <a:gd name="T98" fmla="*/ 898 w 1021"/>
                <a:gd name="T99" fmla="*/ 93 h 241"/>
                <a:gd name="T100" fmla="*/ 916 w 1021"/>
                <a:gd name="T101" fmla="*/ 85 h 241"/>
                <a:gd name="T102" fmla="*/ 934 w 1021"/>
                <a:gd name="T103" fmla="*/ 77 h 241"/>
                <a:gd name="T104" fmla="*/ 952 w 1021"/>
                <a:gd name="T105" fmla="*/ 70 h 241"/>
                <a:gd name="T106" fmla="*/ 970 w 1021"/>
                <a:gd name="T107" fmla="*/ 62 h 241"/>
                <a:gd name="T108" fmla="*/ 988 w 1021"/>
                <a:gd name="T109" fmla="*/ 54 h 241"/>
                <a:gd name="T110" fmla="*/ 1006 w 1021"/>
                <a:gd name="T111" fmla="*/ 46 h 24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021"/>
                <a:gd name="T169" fmla="*/ 0 h 241"/>
                <a:gd name="T170" fmla="*/ 1021 w 1021"/>
                <a:gd name="T171" fmla="*/ 241 h 24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021" h="241">
                  <a:moveTo>
                    <a:pt x="0" y="0"/>
                  </a:moveTo>
                  <a:lnTo>
                    <a:pt x="2" y="1"/>
                  </a:lnTo>
                  <a:lnTo>
                    <a:pt x="4" y="2"/>
                  </a:lnTo>
                  <a:lnTo>
                    <a:pt x="6" y="3"/>
                  </a:lnTo>
                  <a:lnTo>
                    <a:pt x="8" y="4"/>
                  </a:lnTo>
                  <a:lnTo>
                    <a:pt x="10" y="4"/>
                  </a:lnTo>
                  <a:lnTo>
                    <a:pt x="12" y="5"/>
                  </a:lnTo>
                  <a:lnTo>
                    <a:pt x="14" y="6"/>
                  </a:lnTo>
                  <a:lnTo>
                    <a:pt x="16" y="7"/>
                  </a:lnTo>
                  <a:lnTo>
                    <a:pt x="18" y="8"/>
                  </a:lnTo>
                  <a:lnTo>
                    <a:pt x="20" y="9"/>
                  </a:lnTo>
                  <a:lnTo>
                    <a:pt x="22" y="10"/>
                  </a:lnTo>
                  <a:lnTo>
                    <a:pt x="24" y="11"/>
                  </a:lnTo>
                  <a:lnTo>
                    <a:pt x="26" y="11"/>
                  </a:lnTo>
                  <a:lnTo>
                    <a:pt x="28" y="12"/>
                  </a:lnTo>
                  <a:lnTo>
                    <a:pt x="30" y="13"/>
                  </a:lnTo>
                  <a:lnTo>
                    <a:pt x="32" y="14"/>
                  </a:lnTo>
                  <a:lnTo>
                    <a:pt x="34" y="15"/>
                  </a:lnTo>
                  <a:lnTo>
                    <a:pt x="36" y="16"/>
                  </a:lnTo>
                  <a:lnTo>
                    <a:pt x="38" y="17"/>
                  </a:lnTo>
                  <a:lnTo>
                    <a:pt x="40" y="17"/>
                  </a:lnTo>
                  <a:lnTo>
                    <a:pt x="42" y="18"/>
                  </a:lnTo>
                  <a:lnTo>
                    <a:pt x="44" y="19"/>
                  </a:lnTo>
                  <a:lnTo>
                    <a:pt x="46" y="20"/>
                  </a:lnTo>
                  <a:lnTo>
                    <a:pt x="48" y="21"/>
                  </a:lnTo>
                  <a:lnTo>
                    <a:pt x="50" y="22"/>
                  </a:lnTo>
                  <a:lnTo>
                    <a:pt x="52" y="23"/>
                  </a:lnTo>
                  <a:lnTo>
                    <a:pt x="54" y="24"/>
                  </a:lnTo>
                  <a:lnTo>
                    <a:pt x="56" y="24"/>
                  </a:lnTo>
                  <a:lnTo>
                    <a:pt x="58" y="25"/>
                  </a:lnTo>
                  <a:lnTo>
                    <a:pt x="60" y="26"/>
                  </a:lnTo>
                  <a:lnTo>
                    <a:pt x="62" y="27"/>
                  </a:lnTo>
                  <a:lnTo>
                    <a:pt x="64" y="28"/>
                  </a:lnTo>
                  <a:lnTo>
                    <a:pt x="66" y="29"/>
                  </a:lnTo>
                  <a:lnTo>
                    <a:pt x="68" y="30"/>
                  </a:lnTo>
                  <a:lnTo>
                    <a:pt x="70" y="30"/>
                  </a:lnTo>
                  <a:lnTo>
                    <a:pt x="72" y="31"/>
                  </a:lnTo>
                  <a:lnTo>
                    <a:pt x="74" y="32"/>
                  </a:lnTo>
                  <a:lnTo>
                    <a:pt x="76" y="33"/>
                  </a:lnTo>
                  <a:lnTo>
                    <a:pt x="78" y="34"/>
                  </a:lnTo>
                  <a:lnTo>
                    <a:pt x="80" y="35"/>
                  </a:lnTo>
                  <a:lnTo>
                    <a:pt x="82" y="36"/>
                  </a:lnTo>
                  <a:lnTo>
                    <a:pt x="84" y="36"/>
                  </a:lnTo>
                  <a:lnTo>
                    <a:pt x="86" y="37"/>
                  </a:lnTo>
                  <a:lnTo>
                    <a:pt x="88" y="38"/>
                  </a:lnTo>
                  <a:lnTo>
                    <a:pt x="90" y="39"/>
                  </a:lnTo>
                  <a:lnTo>
                    <a:pt x="92" y="40"/>
                  </a:lnTo>
                  <a:lnTo>
                    <a:pt x="94" y="41"/>
                  </a:lnTo>
                  <a:lnTo>
                    <a:pt x="96" y="42"/>
                  </a:lnTo>
                  <a:lnTo>
                    <a:pt x="98" y="43"/>
                  </a:lnTo>
                  <a:lnTo>
                    <a:pt x="100" y="43"/>
                  </a:lnTo>
                  <a:lnTo>
                    <a:pt x="102" y="44"/>
                  </a:lnTo>
                  <a:lnTo>
                    <a:pt x="104" y="45"/>
                  </a:lnTo>
                  <a:lnTo>
                    <a:pt x="106" y="46"/>
                  </a:lnTo>
                  <a:lnTo>
                    <a:pt x="108" y="47"/>
                  </a:lnTo>
                  <a:lnTo>
                    <a:pt x="110" y="48"/>
                  </a:lnTo>
                  <a:lnTo>
                    <a:pt x="112" y="49"/>
                  </a:lnTo>
                  <a:lnTo>
                    <a:pt x="114" y="49"/>
                  </a:lnTo>
                  <a:lnTo>
                    <a:pt x="116" y="50"/>
                  </a:lnTo>
                  <a:lnTo>
                    <a:pt x="118" y="51"/>
                  </a:lnTo>
                  <a:lnTo>
                    <a:pt x="120" y="52"/>
                  </a:lnTo>
                  <a:lnTo>
                    <a:pt x="122" y="53"/>
                  </a:lnTo>
                  <a:lnTo>
                    <a:pt x="124" y="54"/>
                  </a:lnTo>
                  <a:lnTo>
                    <a:pt x="126" y="55"/>
                  </a:lnTo>
                  <a:lnTo>
                    <a:pt x="128" y="55"/>
                  </a:lnTo>
                  <a:lnTo>
                    <a:pt x="130" y="56"/>
                  </a:lnTo>
                  <a:lnTo>
                    <a:pt x="132" y="57"/>
                  </a:lnTo>
                  <a:lnTo>
                    <a:pt x="134" y="58"/>
                  </a:lnTo>
                  <a:lnTo>
                    <a:pt x="136" y="59"/>
                  </a:lnTo>
                  <a:lnTo>
                    <a:pt x="138" y="60"/>
                  </a:lnTo>
                  <a:lnTo>
                    <a:pt x="140" y="61"/>
                  </a:lnTo>
                  <a:lnTo>
                    <a:pt x="142" y="62"/>
                  </a:lnTo>
                  <a:lnTo>
                    <a:pt x="144" y="62"/>
                  </a:lnTo>
                  <a:lnTo>
                    <a:pt x="146" y="63"/>
                  </a:lnTo>
                  <a:lnTo>
                    <a:pt x="148" y="64"/>
                  </a:lnTo>
                  <a:lnTo>
                    <a:pt x="150" y="65"/>
                  </a:lnTo>
                  <a:lnTo>
                    <a:pt x="152" y="66"/>
                  </a:lnTo>
                  <a:lnTo>
                    <a:pt x="154" y="67"/>
                  </a:lnTo>
                  <a:lnTo>
                    <a:pt x="156" y="68"/>
                  </a:lnTo>
                  <a:lnTo>
                    <a:pt x="158" y="68"/>
                  </a:lnTo>
                  <a:lnTo>
                    <a:pt x="160" y="69"/>
                  </a:lnTo>
                  <a:lnTo>
                    <a:pt x="162" y="70"/>
                  </a:lnTo>
                  <a:lnTo>
                    <a:pt x="164" y="71"/>
                  </a:lnTo>
                  <a:lnTo>
                    <a:pt x="166" y="72"/>
                  </a:lnTo>
                  <a:lnTo>
                    <a:pt x="168" y="73"/>
                  </a:lnTo>
                  <a:lnTo>
                    <a:pt x="170" y="74"/>
                  </a:lnTo>
                  <a:lnTo>
                    <a:pt x="172" y="75"/>
                  </a:lnTo>
                  <a:lnTo>
                    <a:pt x="174" y="75"/>
                  </a:lnTo>
                  <a:lnTo>
                    <a:pt x="176" y="76"/>
                  </a:lnTo>
                  <a:lnTo>
                    <a:pt x="178" y="77"/>
                  </a:lnTo>
                  <a:lnTo>
                    <a:pt x="180" y="78"/>
                  </a:lnTo>
                  <a:lnTo>
                    <a:pt x="182" y="79"/>
                  </a:lnTo>
                  <a:lnTo>
                    <a:pt x="184" y="80"/>
                  </a:lnTo>
                  <a:lnTo>
                    <a:pt x="186" y="81"/>
                  </a:lnTo>
                  <a:lnTo>
                    <a:pt x="188" y="81"/>
                  </a:lnTo>
                  <a:lnTo>
                    <a:pt x="190" y="82"/>
                  </a:lnTo>
                  <a:lnTo>
                    <a:pt x="192" y="83"/>
                  </a:lnTo>
                  <a:lnTo>
                    <a:pt x="194" y="84"/>
                  </a:lnTo>
                  <a:lnTo>
                    <a:pt x="196" y="85"/>
                  </a:lnTo>
                  <a:lnTo>
                    <a:pt x="198" y="86"/>
                  </a:lnTo>
                  <a:lnTo>
                    <a:pt x="200" y="87"/>
                  </a:lnTo>
                  <a:lnTo>
                    <a:pt x="202" y="87"/>
                  </a:lnTo>
                  <a:lnTo>
                    <a:pt x="204" y="88"/>
                  </a:lnTo>
                  <a:lnTo>
                    <a:pt x="206" y="89"/>
                  </a:lnTo>
                  <a:lnTo>
                    <a:pt x="208" y="90"/>
                  </a:lnTo>
                  <a:lnTo>
                    <a:pt x="210" y="91"/>
                  </a:lnTo>
                  <a:lnTo>
                    <a:pt x="212" y="92"/>
                  </a:lnTo>
                  <a:lnTo>
                    <a:pt x="214" y="93"/>
                  </a:lnTo>
                  <a:lnTo>
                    <a:pt x="216" y="94"/>
                  </a:lnTo>
                  <a:lnTo>
                    <a:pt x="218" y="94"/>
                  </a:lnTo>
                  <a:lnTo>
                    <a:pt x="220" y="95"/>
                  </a:lnTo>
                  <a:lnTo>
                    <a:pt x="222" y="96"/>
                  </a:lnTo>
                  <a:lnTo>
                    <a:pt x="224" y="97"/>
                  </a:lnTo>
                  <a:lnTo>
                    <a:pt x="226" y="98"/>
                  </a:lnTo>
                  <a:lnTo>
                    <a:pt x="228" y="99"/>
                  </a:lnTo>
                  <a:lnTo>
                    <a:pt x="230" y="100"/>
                  </a:lnTo>
                  <a:lnTo>
                    <a:pt x="232" y="100"/>
                  </a:lnTo>
                  <a:lnTo>
                    <a:pt x="234" y="101"/>
                  </a:lnTo>
                  <a:lnTo>
                    <a:pt x="236" y="102"/>
                  </a:lnTo>
                  <a:lnTo>
                    <a:pt x="238" y="103"/>
                  </a:lnTo>
                  <a:lnTo>
                    <a:pt x="240" y="104"/>
                  </a:lnTo>
                  <a:lnTo>
                    <a:pt x="242" y="105"/>
                  </a:lnTo>
                  <a:lnTo>
                    <a:pt x="244" y="106"/>
                  </a:lnTo>
                  <a:lnTo>
                    <a:pt x="246" y="107"/>
                  </a:lnTo>
                  <a:lnTo>
                    <a:pt x="248" y="107"/>
                  </a:lnTo>
                  <a:lnTo>
                    <a:pt x="250" y="108"/>
                  </a:lnTo>
                  <a:lnTo>
                    <a:pt x="252" y="109"/>
                  </a:lnTo>
                  <a:lnTo>
                    <a:pt x="254" y="110"/>
                  </a:lnTo>
                  <a:lnTo>
                    <a:pt x="256" y="111"/>
                  </a:lnTo>
                  <a:lnTo>
                    <a:pt x="258" y="112"/>
                  </a:lnTo>
                  <a:lnTo>
                    <a:pt x="260" y="113"/>
                  </a:lnTo>
                  <a:lnTo>
                    <a:pt x="262" y="113"/>
                  </a:lnTo>
                  <a:lnTo>
                    <a:pt x="264" y="114"/>
                  </a:lnTo>
                  <a:lnTo>
                    <a:pt x="266" y="115"/>
                  </a:lnTo>
                  <a:lnTo>
                    <a:pt x="268" y="116"/>
                  </a:lnTo>
                  <a:lnTo>
                    <a:pt x="270" y="117"/>
                  </a:lnTo>
                  <a:lnTo>
                    <a:pt x="272" y="118"/>
                  </a:lnTo>
                  <a:lnTo>
                    <a:pt x="274" y="119"/>
                  </a:lnTo>
                  <a:lnTo>
                    <a:pt x="276" y="119"/>
                  </a:lnTo>
                  <a:lnTo>
                    <a:pt x="278" y="120"/>
                  </a:lnTo>
                  <a:lnTo>
                    <a:pt x="280" y="121"/>
                  </a:lnTo>
                  <a:lnTo>
                    <a:pt x="282" y="122"/>
                  </a:lnTo>
                  <a:lnTo>
                    <a:pt x="284" y="123"/>
                  </a:lnTo>
                  <a:lnTo>
                    <a:pt x="286" y="124"/>
                  </a:lnTo>
                  <a:lnTo>
                    <a:pt x="288" y="125"/>
                  </a:lnTo>
                  <a:lnTo>
                    <a:pt x="290" y="126"/>
                  </a:lnTo>
                  <a:lnTo>
                    <a:pt x="292" y="126"/>
                  </a:lnTo>
                  <a:lnTo>
                    <a:pt x="294" y="127"/>
                  </a:lnTo>
                  <a:lnTo>
                    <a:pt x="296" y="128"/>
                  </a:lnTo>
                  <a:lnTo>
                    <a:pt x="298" y="129"/>
                  </a:lnTo>
                  <a:lnTo>
                    <a:pt x="300" y="130"/>
                  </a:lnTo>
                  <a:lnTo>
                    <a:pt x="302" y="131"/>
                  </a:lnTo>
                  <a:lnTo>
                    <a:pt x="304" y="132"/>
                  </a:lnTo>
                  <a:lnTo>
                    <a:pt x="306" y="132"/>
                  </a:lnTo>
                  <a:lnTo>
                    <a:pt x="308" y="133"/>
                  </a:lnTo>
                  <a:lnTo>
                    <a:pt x="310" y="134"/>
                  </a:lnTo>
                  <a:lnTo>
                    <a:pt x="312" y="135"/>
                  </a:lnTo>
                  <a:lnTo>
                    <a:pt x="314" y="136"/>
                  </a:lnTo>
                  <a:lnTo>
                    <a:pt x="316" y="137"/>
                  </a:lnTo>
                  <a:lnTo>
                    <a:pt x="318" y="138"/>
                  </a:lnTo>
                  <a:lnTo>
                    <a:pt x="320" y="138"/>
                  </a:lnTo>
                  <a:lnTo>
                    <a:pt x="322" y="139"/>
                  </a:lnTo>
                  <a:lnTo>
                    <a:pt x="324" y="140"/>
                  </a:lnTo>
                  <a:lnTo>
                    <a:pt x="326" y="141"/>
                  </a:lnTo>
                  <a:lnTo>
                    <a:pt x="328" y="142"/>
                  </a:lnTo>
                  <a:lnTo>
                    <a:pt x="330" y="143"/>
                  </a:lnTo>
                  <a:lnTo>
                    <a:pt x="332" y="144"/>
                  </a:lnTo>
                  <a:lnTo>
                    <a:pt x="334" y="145"/>
                  </a:lnTo>
                  <a:lnTo>
                    <a:pt x="336" y="145"/>
                  </a:lnTo>
                  <a:lnTo>
                    <a:pt x="338" y="146"/>
                  </a:lnTo>
                  <a:lnTo>
                    <a:pt x="340" y="147"/>
                  </a:lnTo>
                  <a:lnTo>
                    <a:pt x="342" y="148"/>
                  </a:lnTo>
                  <a:lnTo>
                    <a:pt x="344" y="149"/>
                  </a:lnTo>
                  <a:lnTo>
                    <a:pt x="346" y="150"/>
                  </a:lnTo>
                  <a:lnTo>
                    <a:pt x="348" y="151"/>
                  </a:lnTo>
                  <a:lnTo>
                    <a:pt x="350" y="151"/>
                  </a:lnTo>
                  <a:lnTo>
                    <a:pt x="352" y="152"/>
                  </a:lnTo>
                  <a:lnTo>
                    <a:pt x="354" y="153"/>
                  </a:lnTo>
                  <a:lnTo>
                    <a:pt x="356" y="154"/>
                  </a:lnTo>
                  <a:lnTo>
                    <a:pt x="358" y="155"/>
                  </a:lnTo>
                  <a:lnTo>
                    <a:pt x="360" y="156"/>
                  </a:lnTo>
                  <a:lnTo>
                    <a:pt x="362" y="157"/>
                  </a:lnTo>
                  <a:lnTo>
                    <a:pt x="364" y="158"/>
                  </a:lnTo>
                  <a:lnTo>
                    <a:pt x="366" y="158"/>
                  </a:lnTo>
                  <a:lnTo>
                    <a:pt x="368" y="159"/>
                  </a:lnTo>
                  <a:lnTo>
                    <a:pt x="370" y="160"/>
                  </a:lnTo>
                  <a:lnTo>
                    <a:pt x="372" y="161"/>
                  </a:lnTo>
                  <a:lnTo>
                    <a:pt x="374" y="162"/>
                  </a:lnTo>
                  <a:lnTo>
                    <a:pt x="376" y="163"/>
                  </a:lnTo>
                  <a:lnTo>
                    <a:pt x="378" y="164"/>
                  </a:lnTo>
                  <a:lnTo>
                    <a:pt x="380" y="164"/>
                  </a:lnTo>
                  <a:lnTo>
                    <a:pt x="382" y="165"/>
                  </a:lnTo>
                  <a:lnTo>
                    <a:pt x="384" y="166"/>
                  </a:lnTo>
                  <a:lnTo>
                    <a:pt x="386" y="167"/>
                  </a:lnTo>
                  <a:lnTo>
                    <a:pt x="388" y="168"/>
                  </a:lnTo>
                  <a:lnTo>
                    <a:pt x="390" y="169"/>
                  </a:lnTo>
                  <a:lnTo>
                    <a:pt x="392" y="170"/>
                  </a:lnTo>
                  <a:lnTo>
                    <a:pt x="394" y="170"/>
                  </a:lnTo>
                  <a:lnTo>
                    <a:pt x="396" y="171"/>
                  </a:lnTo>
                  <a:lnTo>
                    <a:pt x="398" y="172"/>
                  </a:lnTo>
                  <a:lnTo>
                    <a:pt x="400" y="173"/>
                  </a:lnTo>
                  <a:lnTo>
                    <a:pt x="402" y="174"/>
                  </a:lnTo>
                  <a:lnTo>
                    <a:pt x="404" y="175"/>
                  </a:lnTo>
                  <a:lnTo>
                    <a:pt x="406" y="176"/>
                  </a:lnTo>
                  <a:lnTo>
                    <a:pt x="408" y="177"/>
                  </a:lnTo>
                  <a:lnTo>
                    <a:pt x="410" y="177"/>
                  </a:lnTo>
                  <a:lnTo>
                    <a:pt x="412" y="178"/>
                  </a:lnTo>
                  <a:lnTo>
                    <a:pt x="414" y="179"/>
                  </a:lnTo>
                  <a:lnTo>
                    <a:pt x="416" y="180"/>
                  </a:lnTo>
                  <a:lnTo>
                    <a:pt x="418" y="181"/>
                  </a:lnTo>
                  <a:lnTo>
                    <a:pt x="420" y="182"/>
                  </a:lnTo>
                  <a:lnTo>
                    <a:pt x="422" y="183"/>
                  </a:lnTo>
                  <a:lnTo>
                    <a:pt x="424" y="183"/>
                  </a:lnTo>
                  <a:lnTo>
                    <a:pt x="426" y="184"/>
                  </a:lnTo>
                  <a:lnTo>
                    <a:pt x="428" y="185"/>
                  </a:lnTo>
                  <a:lnTo>
                    <a:pt x="430" y="186"/>
                  </a:lnTo>
                  <a:lnTo>
                    <a:pt x="432" y="187"/>
                  </a:lnTo>
                  <a:lnTo>
                    <a:pt x="434" y="188"/>
                  </a:lnTo>
                  <a:lnTo>
                    <a:pt x="436" y="189"/>
                  </a:lnTo>
                  <a:lnTo>
                    <a:pt x="438" y="190"/>
                  </a:lnTo>
                  <a:lnTo>
                    <a:pt x="440" y="190"/>
                  </a:lnTo>
                  <a:lnTo>
                    <a:pt x="442" y="191"/>
                  </a:lnTo>
                  <a:lnTo>
                    <a:pt x="444" y="192"/>
                  </a:lnTo>
                  <a:lnTo>
                    <a:pt x="446" y="193"/>
                  </a:lnTo>
                  <a:lnTo>
                    <a:pt x="448" y="194"/>
                  </a:lnTo>
                  <a:lnTo>
                    <a:pt x="450" y="195"/>
                  </a:lnTo>
                  <a:lnTo>
                    <a:pt x="452" y="196"/>
                  </a:lnTo>
                  <a:lnTo>
                    <a:pt x="454" y="196"/>
                  </a:lnTo>
                  <a:lnTo>
                    <a:pt x="456" y="197"/>
                  </a:lnTo>
                  <a:lnTo>
                    <a:pt x="458" y="198"/>
                  </a:lnTo>
                  <a:lnTo>
                    <a:pt x="460" y="199"/>
                  </a:lnTo>
                  <a:lnTo>
                    <a:pt x="462" y="200"/>
                  </a:lnTo>
                  <a:lnTo>
                    <a:pt x="464" y="201"/>
                  </a:lnTo>
                  <a:lnTo>
                    <a:pt x="466" y="202"/>
                  </a:lnTo>
                  <a:lnTo>
                    <a:pt x="468" y="202"/>
                  </a:lnTo>
                  <a:lnTo>
                    <a:pt x="470" y="203"/>
                  </a:lnTo>
                  <a:lnTo>
                    <a:pt x="472" y="204"/>
                  </a:lnTo>
                  <a:lnTo>
                    <a:pt x="474" y="205"/>
                  </a:lnTo>
                  <a:lnTo>
                    <a:pt x="476" y="206"/>
                  </a:lnTo>
                  <a:lnTo>
                    <a:pt x="478" y="207"/>
                  </a:lnTo>
                  <a:lnTo>
                    <a:pt x="480" y="208"/>
                  </a:lnTo>
                  <a:lnTo>
                    <a:pt x="482" y="209"/>
                  </a:lnTo>
                  <a:lnTo>
                    <a:pt x="484" y="209"/>
                  </a:lnTo>
                  <a:lnTo>
                    <a:pt x="486" y="210"/>
                  </a:lnTo>
                  <a:lnTo>
                    <a:pt x="488" y="211"/>
                  </a:lnTo>
                  <a:lnTo>
                    <a:pt x="490" y="212"/>
                  </a:lnTo>
                  <a:lnTo>
                    <a:pt x="492" y="213"/>
                  </a:lnTo>
                  <a:lnTo>
                    <a:pt x="494" y="214"/>
                  </a:lnTo>
                  <a:lnTo>
                    <a:pt x="496" y="215"/>
                  </a:lnTo>
                  <a:lnTo>
                    <a:pt x="498" y="215"/>
                  </a:lnTo>
                  <a:lnTo>
                    <a:pt x="500" y="216"/>
                  </a:lnTo>
                  <a:lnTo>
                    <a:pt x="502" y="217"/>
                  </a:lnTo>
                  <a:lnTo>
                    <a:pt x="504" y="218"/>
                  </a:lnTo>
                  <a:lnTo>
                    <a:pt x="506" y="219"/>
                  </a:lnTo>
                  <a:lnTo>
                    <a:pt x="508" y="220"/>
                  </a:lnTo>
                  <a:lnTo>
                    <a:pt x="510" y="221"/>
                  </a:lnTo>
                  <a:lnTo>
                    <a:pt x="512" y="221"/>
                  </a:lnTo>
                  <a:lnTo>
                    <a:pt x="514" y="222"/>
                  </a:lnTo>
                  <a:lnTo>
                    <a:pt x="516" y="223"/>
                  </a:lnTo>
                  <a:lnTo>
                    <a:pt x="518" y="224"/>
                  </a:lnTo>
                  <a:lnTo>
                    <a:pt x="520" y="225"/>
                  </a:lnTo>
                  <a:lnTo>
                    <a:pt x="522" y="226"/>
                  </a:lnTo>
                  <a:lnTo>
                    <a:pt x="524" y="227"/>
                  </a:lnTo>
                  <a:lnTo>
                    <a:pt x="526" y="228"/>
                  </a:lnTo>
                  <a:lnTo>
                    <a:pt x="528" y="228"/>
                  </a:lnTo>
                  <a:lnTo>
                    <a:pt x="530" y="229"/>
                  </a:lnTo>
                  <a:lnTo>
                    <a:pt x="532" y="230"/>
                  </a:lnTo>
                  <a:lnTo>
                    <a:pt x="534" y="231"/>
                  </a:lnTo>
                  <a:lnTo>
                    <a:pt x="536" y="232"/>
                  </a:lnTo>
                  <a:lnTo>
                    <a:pt x="538" y="233"/>
                  </a:lnTo>
                  <a:lnTo>
                    <a:pt x="540" y="234"/>
                  </a:lnTo>
                  <a:lnTo>
                    <a:pt x="542" y="234"/>
                  </a:lnTo>
                  <a:lnTo>
                    <a:pt x="544" y="235"/>
                  </a:lnTo>
                  <a:lnTo>
                    <a:pt x="546" y="236"/>
                  </a:lnTo>
                  <a:lnTo>
                    <a:pt x="548" y="237"/>
                  </a:lnTo>
                  <a:lnTo>
                    <a:pt x="550" y="238"/>
                  </a:lnTo>
                  <a:lnTo>
                    <a:pt x="552" y="239"/>
                  </a:lnTo>
                  <a:lnTo>
                    <a:pt x="554" y="240"/>
                  </a:lnTo>
                  <a:lnTo>
                    <a:pt x="556" y="241"/>
                  </a:lnTo>
                  <a:lnTo>
                    <a:pt x="558" y="240"/>
                  </a:lnTo>
                  <a:lnTo>
                    <a:pt x="560" y="239"/>
                  </a:lnTo>
                  <a:lnTo>
                    <a:pt x="562" y="238"/>
                  </a:lnTo>
                  <a:lnTo>
                    <a:pt x="564" y="237"/>
                  </a:lnTo>
                  <a:lnTo>
                    <a:pt x="566" y="237"/>
                  </a:lnTo>
                  <a:lnTo>
                    <a:pt x="568" y="236"/>
                  </a:lnTo>
                  <a:lnTo>
                    <a:pt x="570" y="235"/>
                  </a:lnTo>
                  <a:lnTo>
                    <a:pt x="572" y="234"/>
                  </a:lnTo>
                  <a:lnTo>
                    <a:pt x="574" y="233"/>
                  </a:lnTo>
                  <a:lnTo>
                    <a:pt x="576" y="232"/>
                  </a:lnTo>
                  <a:lnTo>
                    <a:pt x="578" y="231"/>
                  </a:lnTo>
                  <a:lnTo>
                    <a:pt x="580" y="230"/>
                  </a:lnTo>
                  <a:lnTo>
                    <a:pt x="582" y="230"/>
                  </a:lnTo>
                  <a:lnTo>
                    <a:pt x="584" y="229"/>
                  </a:lnTo>
                  <a:lnTo>
                    <a:pt x="586" y="228"/>
                  </a:lnTo>
                  <a:lnTo>
                    <a:pt x="588" y="227"/>
                  </a:lnTo>
                  <a:lnTo>
                    <a:pt x="590" y="226"/>
                  </a:lnTo>
                  <a:lnTo>
                    <a:pt x="592" y="225"/>
                  </a:lnTo>
                  <a:lnTo>
                    <a:pt x="594" y="224"/>
                  </a:lnTo>
                  <a:lnTo>
                    <a:pt x="596" y="224"/>
                  </a:lnTo>
                  <a:lnTo>
                    <a:pt x="598" y="223"/>
                  </a:lnTo>
                  <a:lnTo>
                    <a:pt x="600" y="222"/>
                  </a:lnTo>
                  <a:lnTo>
                    <a:pt x="602" y="221"/>
                  </a:lnTo>
                  <a:lnTo>
                    <a:pt x="604" y="220"/>
                  </a:lnTo>
                  <a:lnTo>
                    <a:pt x="606" y="219"/>
                  </a:lnTo>
                  <a:lnTo>
                    <a:pt x="608" y="218"/>
                  </a:lnTo>
                  <a:lnTo>
                    <a:pt x="610" y="217"/>
                  </a:lnTo>
                  <a:lnTo>
                    <a:pt x="612" y="217"/>
                  </a:lnTo>
                  <a:lnTo>
                    <a:pt x="614" y="216"/>
                  </a:lnTo>
                  <a:lnTo>
                    <a:pt x="616" y="215"/>
                  </a:lnTo>
                  <a:lnTo>
                    <a:pt x="618" y="214"/>
                  </a:lnTo>
                  <a:lnTo>
                    <a:pt x="620" y="213"/>
                  </a:lnTo>
                  <a:lnTo>
                    <a:pt x="622" y="212"/>
                  </a:lnTo>
                  <a:lnTo>
                    <a:pt x="624" y="211"/>
                  </a:lnTo>
                  <a:lnTo>
                    <a:pt x="626" y="211"/>
                  </a:lnTo>
                  <a:lnTo>
                    <a:pt x="628" y="210"/>
                  </a:lnTo>
                  <a:lnTo>
                    <a:pt x="630" y="209"/>
                  </a:lnTo>
                  <a:lnTo>
                    <a:pt x="632" y="208"/>
                  </a:lnTo>
                  <a:lnTo>
                    <a:pt x="634" y="207"/>
                  </a:lnTo>
                  <a:lnTo>
                    <a:pt x="636" y="206"/>
                  </a:lnTo>
                  <a:lnTo>
                    <a:pt x="638" y="205"/>
                  </a:lnTo>
                  <a:lnTo>
                    <a:pt x="640" y="205"/>
                  </a:lnTo>
                  <a:lnTo>
                    <a:pt x="642" y="204"/>
                  </a:lnTo>
                  <a:lnTo>
                    <a:pt x="644" y="203"/>
                  </a:lnTo>
                  <a:lnTo>
                    <a:pt x="646" y="202"/>
                  </a:lnTo>
                  <a:lnTo>
                    <a:pt x="648" y="201"/>
                  </a:lnTo>
                  <a:lnTo>
                    <a:pt x="650" y="200"/>
                  </a:lnTo>
                  <a:lnTo>
                    <a:pt x="652" y="199"/>
                  </a:lnTo>
                  <a:lnTo>
                    <a:pt x="654" y="198"/>
                  </a:lnTo>
                  <a:lnTo>
                    <a:pt x="656" y="198"/>
                  </a:lnTo>
                  <a:lnTo>
                    <a:pt x="658" y="197"/>
                  </a:lnTo>
                  <a:lnTo>
                    <a:pt x="660" y="196"/>
                  </a:lnTo>
                  <a:lnTo>
                    <a:pt x="662" y="195"/>
                  </a:lnTo>
                  <a:lnTo>
                    <a:pt x="664" y="194"/>
                  </a:lnTo>
                  <a:lnTo>
                    <a:pt x="666" y="193"/>
                  </a:lnTo>
                  <a:lnTo>
                    <a:pt x="668" y="192"/>
                  </a:lnTo>
                  <a:lnTo>
                    <a:pt x="670" y="192"/>
                  </a:lnTo>
                  <a:lnTo>
                    <a:pt x="672" y="191"/>
                  </a:lnTo>
                  <a:lnTo>
                    <a:pt x="674" y="190"/>
                  </a:lnTo>
                  <a:lnTo>
                    <a:pt x="676" y="189"/>
                  </a:lnTo>
                  <a:lnTo>
                    <a:pt x="678" y="188"/>
                  </a:lnTo>
                  <a:lnTo>
                    <a:pt x="680" y="187"/>
                  </a:lnTo>
                  <a:lnTo>
                    <a:pt x="682" y="186"/>
                  </a:lnTo>
                  <a:lnTo>
                    <a:pt x="684" y="185"/>
                  </a:lnTo>
                  <a:lnTo>
                    <a:pt x="686" y="185"/>
                  </a:lnTo>
                  <a:lnTo>
                    <a:pt x="688" y="184"/>
                  </a:lnTo>
                  <a:lnTo>
                    <a:pt x="690" y="183"/>
                  </a:lnTo>
                  <a:lnTo>
                    <a:pt x="692" y="182"/>
                  </a:lnTo>
                  <a:lnTo>
                    <a:pt x="694" y="181"/>
                  </a:lnTo>
                  <a:lnTo>
                    <a:pt x="696" y="180"/>
                  </a:lnTo>
                  <a:lnTo>
                    <a:pt x="698" y="179"/>
                  </a:lnTo>
                  <a:lnTo>
                    <a:pt x="700" y="179"/>
                  </a:lnTo>
                  <a:lnTo>
                    <a:pt x="702" y="178"/>
                  </a:lnTo>
                  <a:lnTo>
                    <a:pt x="704" y="177"/>
                  </a:lnTo>
                  <a:lnTo>
                    <a:pt x="706" y="176"/>
                  </a:lnTo>
                  <a:lnTo>
                    <a:pt x="708" y="175"/>
                  </a:lnTo>
                  <a:lnTo>
                    <a:pt x="710" y="174"/>
                  </a:lnTo>
                  <a:lnTo>
                    <a:pt x="712" y="173"/>
                  </a:lnTo>
                  <a:lnTo>
                    <a:pt x="714" y="173"/>
                  </a:lnTo>
                  <a:lnTo>
                    <a:pt x="716" y="172"/>
                  </a:lnTo>
                  <a:lnTo>
                    <a:pt x="718" y="171"/>
                  </a:lnTo>
                  <a:lnTo>
                    <a:pt x="720" y="170"/>
                  </a:lnTo>
                  <a:lnTo>
                    <a:pt x="722" y="169"/>
                  </a:lnTo>
                  <a:lnTo>
                    <a:pt x="724" y="168"/>
                  </a:lnTo>
                  <a:lnTo>
                    <a:pt x="726" y="167"/>
                  </a:lnTo>
                  <a:lnTo>
                    <a:pt x="728" y="166"/>
                  </a:lnTo>
                  <a:lnTo>
                    <a:pt x="730" y="166"/>
                  </a:lnTo>
                  <a:lnTo>
                    <a:pt x="732" y="165"/>
                  </a:lnTo>
                  <a:lnTo>
                    <a:pt x="734" y="164"/>
                  </a:lnTo>
                  <a:lnTo>
                    <a:pt x="736" y="163"/>
                  </a:lnTo>
                  <a:lnTo>
                    <a:pt x="738" y="162"/>
                  </a:lnTo>
                  <a:lnTo>
                    <a:pt x="740" y="161"/>
                  </a:lnTo>
                  <a:lnTo>
                    <a:pt x="742" y="160"/>
                  </a:lnTo>
                  <a:lnTo>
                    <a:pt x="744" y="160"/>
                  </a:lnTo>
                  <a:lnTo>
                    <a:pt x="746" y="159"/>
                  </a:lnTo>
                  <a:lnTo>
                    <a:pt x="748" y="158"/>
                  </a:lnTo>
                  <a:lnTo>
                    <a:pt x="750" y="157"/>
                  </a:lnTo>
                  <a:lnTo>
                    <a:pt x="752" y="156"/>
                  </a:lnTo>
                  <a:lnTo>
                    <a:pt x="754" y="155"/>
                  </a:lnTo>
                  <a:lnTo>
                    <a:pt x="756" y="154"/>
                  </a:lnTo>
                  <a:lnTo>
                    <a:pt x="758" y="154"/>
                  </a:lnTo>
                  <a:lnTo>
                    <a:pt x="760" y="153"/>
                  </a:lnTo>
                  <a:lnTo>
                    <a:pt x="762" y="152"/>
                  </a:lnTo>
                  <a:lnTo>
                    <a:pt x="764" y="151"/>
                  </a:lnTo>
                  <a:lnTo>
                    <a:pt x="766" y="150"/>
                  </a:lnTo>
                  <a:lnTo>
                    <a:pt x="768" y="149"/>
                  </a:lnTo>
                  <a:lnTo>
                    <a:pt x="770" y="148"/>
                  </a:lnTo>
                  <a:lnTo>
                    <a:pt x="772" y="147"/>
                  </a:lnTo>
                  <a:lnTo>
                    <a:pt x="774" y="147"/>
                  </a:lnTo>
                  <a:lnTo>
                    <a:pt x="776" y="146"/>
                  </a:lnTo>
                  <a:lnTo>
                    <a:pt x="778" y="145"/>
                  </a:lnTo>
                  <a:lnTo>
                    <a:pt x="780" y="144"/>
                  </a:lnTo>
                  <a:lnTo>
                    <a:pt x="782" y="143"/>
                  </a:lnTo>
                  <a:lnTo>
                    <a:pt x="784" y="142"/>
                  </a:lnTo>
                  <a:lnTo>
                    <a:pt x="786" y="141"/>
                  </a:lnTo>
                  <a:lnTo>
                    <a:pt x="788" y="141"/>
                  </a:lnTo>
                  <a:lnTo>
                    <a:pt x="790" y="140"/>
                  </a:lnTo>
                  <a:lnTo>
                    <a:pt x="792" y="139"/>
                  </a:lnTo>
                  <a:lnTo>
                    <a:pt x="794" y="138"/>
                  </a:lnTo>
                  <a:lnTo>
                    <a:pt x="796" y="137"/>
                  </a:lnTo>
                  <a:lnTo>
                    <a:pt x="798" y="136"/>
                  </a:lnTo>
                  <a:lnTo>
                    <a:pt x="800" y="135"/>
                  </a:lnTo>
                  <a:lnTo>
                    <a:pt x="802" y="134"/>
                  </a:lnTo>
                  <a:lnTo>
                    <a:pt x="804" y="134"/>
                  </a:lnTo>
                  <a:lnTo>
                    <a:pt x="806" y="133"/>
                  </a:lnTo>
                  <a:lnTo>
                    <a:pt x="808" y="132"/>
                  </a:lnTo>
                  <a:lnTo>
                    <a:pt x="810" y="131"/>
                  </a:lnTo>
                  <a:lnTo>
                    <a:pt x="812" y="130"/>
                  </a:lnTo>
                  <a:lnTo>
                    <a:pt x="814" y="129"/>
                  </a:lnTo>
                  <a:lnTo>
                    <a:pt x="816" y="128"/>
                  </a:lnTo>
                  <a:lnTo>
                    <a:pt x="818" y="128"/>
                  </a:lnTo>
                  <a:lnTo>
                    <a:pt x="820" y="127"/>
                  </a:lnTo>
                  <a:lnTo>
                    <a:pt x="822" y="126"/>
                  </a:lnTo>
                  <a:lnTo>
                    <a:pt x="824" y="125"/>
                  </a:lnTo>
                  <a:lnTo>
                    <a:pt x="826" y="124"/>
                  </a:lnTo>
                  <a:lnTo>
                    <a:pt x="828" y="123"/>
                  </a:lnTo>
                  <a:lnTo>
                    <a:pt x="830" y="122"/>
                  </a:lnTo>
                  <a:lnTo>
                    <a:pt x="832" y="122"/>
                  </a:lnTo>
                  <a:lnTo>
                    <a:pt x="834" y="121"/>
                  </a:lnTo>
                  <a:lnTo>
                    <a:pt x="836" y="120"/>
                  </a:lnTo>
                  <a:lnTo>
                    <a:pt x="838" y="119"/>
                  </a:lnTo>
                  <a:lnTo>
                    <a:pt x="840" y="118"/>
                  </a:lnTo>
                  <a:lnTo>
                    <a:pt x="842" y="117"/>
                  </a:lnTo>
                  <a:lnTo>
                    <a:pt x="844" y="116"/>
                  </a:lnTo>
                  <a:lnTo>
                    <a:pt x="846" y="115"/>
                  </a:lnTo>
                  <a:lnTo>
                    <a:pt x="848" y="115"/>
                  </a:lnTo>
                  <a:lnTo>
                    <a:pt x="850" y="114"/>
                  </a:lnTo>
                  <a:lnTo>
                    <a:pt x="852" y="113"/>
                  </a:lnTo>
                  <a:lnTo>
                    <a:pt x="854" y="112"/>
                  </a:lnTo>
                  <a:lnTo>
                    <a:pt x="856" y="111"/>
                  </a:lnTo>
                  <a:lnTo>
                    <a:pt x="858" y="110"/>
                  </a:lnTo>
                  <a:lnTo>
                    <a:pt x="860" y="109"/>
                  </a:lnTo>
                  <a:lnTo>
                    <a:pt x="862" y="109"/>
                  </a:lnTo>
                  <a:lnTo>
                    <a:pt x="864" y="108"/>
                  </a:lnTo>
                  <a:lnTo>
                    <a:pt x="866" y="107"/>
                  </a:lnTo>
                  <a:lnTo>
                    <a:pt x="868" y="106"/>
                  </a:lnTo>
                  <a:lnTo>
                    <a:pt x="870" y="105"/>
                  </a:lnTo>
                  <a:lnTo>
                    <a:pt x="872" y="104"/>
                  </a:lnTo>
                  <a:lnTo>
                    <a:pt x="874" y="103"/>
                  </a:lnTo>
                  <a:lnTo>
                    <a:pt x="876" y="102"/>
                  </a:lnTo>
                  <a:lnTo>
                    <a:pt x="878" y="102"/>
                  </a:lnTo>
                  <a:lnTo>
                    <a:pt x="880" y="101"/>
                  </a:lnTo>
                  <a:lnTo>
                    <a:pt x="882" y="100"/>
                  </a:lnTo>
                  <a:lnTo>
                    <a:pt x="884" y="99"/>
                  </a:lnTo>
                  <a:lnTo>
                    <a:pt x="886" y="98"/>
                  </a:lnTo>
                  <a:lnTo>
                    <a:pt x="888" y="97"/>
                  </a:lnTo>
                  <a:lnTo>
                    <a:pt x="890" y="96"/>
                  </a:lnTo>
                  <a:lnTo>
                    <a:pt x="892" y="96"/>
                  </a:lnTo>
                  <a:lnTo>
                    <a:pt x="894" y="95"/>
                  </a:lnTo>
                  <a:lnTo>
                    <a:pt x="896" y="94"/>
                  </a:lnTo>
                  <a:lnTo>
                    <a:pt x="898" y="93"/>
                  </a:lnTo>
                  <a:lnTo>
                    <a:pt x="900" y="92"/>
                  </a:lnTo>
                  <a:lnTo>
                    <a:pt x="902" y="91"/>
                  </a:lnTo>
                  <a:lnTo>
                    <a:pt x="904" y="90"/>
                  </a:lnTo>
                  <a:lnTo>
                    <a:pt x="906" y="90"/>
                  </a:lnTo>
                  <a:lnTo>
                    <a:pt x="908" y="89"/>
                  </a:lnTo>
                  <a:lnTo>
                    <a:pt x="910" y="88"/>
                  </a:lnTo>
                  <a:lnTo>
                    <a:pt x="912" y="87"/>
                  </a:lnTo>
                  <a:lnTo>
                    <a:pt x="914" y="86"/>
                  </a:lnTo>
                  <a:lnTo>
                    <a:pt x="916" y="85"/>
                  </a:lnTo>
                  <a:lnTo>
                    <a:pt x="918" y="84"/>
                  </a:lnTo>
                  <a:lnTo>
                    <a:pt x="920" y="83"/>
                  </a:lnTo>
                  <a:lnTo>
                    <a:pt x="922" y="83"/>
                  </a:lnTo>
                  <a:lnTo>
                    <a:pt x="924" y="82"/>
                  </a:lnTo>
                  <a:lnTo>
                    <a:pt x="926" y="81"/>
                  </a:lnTo>
                  <a:lnTo>
                    <a:pt x="928" y="80"/>
                  </a:lnTo>
                  <a:lnTo>
                    <a:pt x="930" y="79"/>
                  </a:lnTo>
                  <a:lnTo>
                    <a:pt x="932" y="78"/>
                  </a:lnTo>
                  <a:lnTo>
                    <a:pt x="934" y="77"/>
                  </a:lnTo>
                  <a:lnTo>
                    <a:pt x="936" y="77"/>
                  </a:lnTo>
                  <a:lnTo>
                    <a:pt x="938" y="76"/>
                  </a:lnTo>
                  <a:lnTo>
                    <a:pt x="940" y="75"/>
                  </a:lnTo>
                  <a:lnTo>
                    <a:pt x="942" y="74"/>
                  </a:lnTo>
                  <a:lnTo>
                    <a:pt x="944" y="73"/>
                  </a:lnTo>
                  <a:lnTo>
                    <a:pt x="946" y="72"/>
                  </a:lnTo>
                  <a:lnTo>
                    <a:pt x="948" y="71"/>
                  </a:lnTo>
                  <a:lnTo>
                    <a:pt x="950" y="71"/>
                  </a:lnTo>
                  <a:lnTo>
                    <a:pt x="952" y="70"/>
                  </a:lnTo>
                  <a:lnTo>
                    <a:pt x="954" y="69"/>
                  </a:lnTo>
                  <a:lnTo>
                    <a:pt x="956" y="68"/>
                  </a:lnTo>
                  <a:lnTo>
                    <a:pt x="958" y="67"/>
                  </a:lnTo>
                  <a:lnTo>
                    <a:pt x="960" y="66"/>
                  </a:lnTo>
                  <a:lnTo>
                    <a:pt x="962" y="65"/>
                  </a:lnTo>
                  <a:lnTo>
                    <a:pt x="964" y="64"/>
                  </a:lnTo>
                  <a:lnTo>
                    <a:pt x="966" y="64"/>
                  </a:lnTo>
                  <a:lnTo>
                    <a:pt x="968" y="63"/>
                  </a:lnTo>
                  <a:lnTo>
                    <a:pt x="970" y="62"/>
                  </a:lnTo>
                  <a:lnTo>
                    <a:pt x="972" y="61"/>
                  </a:lnTo>
                  <a:lnTo>
                    <a:pt x="974" y="60"/>
                  </a:lnTo>
                  <a:lnTo>
                    <a:pt x="976" y="59"/>
                  </a:lnTo>
                  <a:lnTo>
                    <a:pt x="978" y="58"/>
                  </a:lnTo>
                  <a:lnTo>
                    <a:pt x="980" y="58"/>
                  </a:lnTo>
                  <a:lnTo>
                    <a:pt x="982" y="57"/>
                  </a:lnTo>
                  <a:lnTo>
                    <a:pt x="984" y="56"/>
                  </a:lnTo>
                  <a:lnTo>
                    <a:pt x="986" y="55"/>
                  </a:lnTo>
                  <a:lnTo>
                    <a:pt x="988" y="54"/>
                  </a:lnTo>
                  <a:lnTo>
                    <a:pt x="990" y="53"/>
                  </a:lnTo>
                  <a:lnTo>
                    <a:pt x="992" y="52"/>
                  </a:lnTo>
                  <a:lnTo>
                    <a:pt x="994" y="51"/>
                  </a:lnTo>
                  <a:lnTo>
                    <a:pt x="996" y="51"/>
                  </a:lnTo>
                  <a:lnTo>
                    <a:pt x="998" y="50"/>
                  </a:lnTo>
                  <a:lnTo>
                    <a:pt x="1000" y="49"/>
                  </a:lnTo>
                  <a:lnTo>
                    <a:pt x="1002" y="48"/>
                  </a:lnTo>
                  <a:lnTo>
                    <a:pt x="1004" y="47"/>
                  </a:lnTo>
                  <a:lnTo>
                    <a:pt x="1006" y="46"/>
                  </a:lnTo>
                  <a:lnTo>
                    <a:pt x="1008" y="45"/>
                  </a:lnTo>
                  <a:lnTo>
                    <a:pt x="1010" y="45"/>
                  </a:lnTo>
                  <a:lnTo>
                    <a:pt x="1012" y="44"/>
                  </a:lnTo>
                  <a:lnTo>
                    <a:pt x="1014" y="43"/>
                  </a:lnTo>
                  <a:lnTo>
                    <a:pt x="1016" y="42"/>
                  </a:lnTo>
                  <a:lnTo>
                    <a:pt x="1018" y="41"/>
                  </a:lnTo>
                  <a:lnTo>
                    <a:pt x="1020" y="40"/>
                  </a:lnTo>
                  <a:lnTo>
                    <a:pt x="1021" y="4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4" name="Rectangle 195"/>
            <p:cNvSpPr>
              <a:spLocks noChangeArrowheads="1"/>
            </p:cNvSpPr>
            <p:nvPr/>
          </p:nvSpPr>
          <p:spPr bwMode="auto">
            <a:xfrm>
              <a:off x="3140" y="1137"/>
              <a:ext cx="2375" cy="2526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03" name="TextBox 202"/>
          <p:cNvSpPr txBox="1">
            <a:spLocks noChangeArrowheads="1"/>
          </p:cNvSpPr>
          <p:nvPr/>
        </p:nvSpPr>
        <p:spPr bwMode="auto">
          <a:xfrm>
            <a:off x="1149372" y="6054725"/>
            <a:ext cx="3841750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/>
              <a:t>Only one intersection at x=0</a:t>
            </a:r>
          </a:p>
        </p:txBody>
      </p:sp>
      <p:sp>
        <p:nvSpPr>
          <p:cNvPr id="204" name="TextBox 203"/>
          <p:cNvSpPr txBox="1">
            <a:spLocks noChangeArrowheads="1"/>
          </p:cNvSpPr>
          <p:nvPr/>
        </p:nvSpPr>
        <p:spPr bwMode="auto">
          <a:xfrm>
            <a:off x="6421439" y="6048375"/>
            <a:ext cx="4249737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/>
              <a:t>Only one intersection at x=1.66</a:t>
            </a:r>
          </a:p>
        </p:txBody>
      </p:sp>
      <p:graphicFrame>
        <p:nvGraphicFramePr>
          <p:cNvPr id="23862" name="Object 3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2328237"/>
              </p:ext>
            </p:extLst>
          </p:nvPr>
        </p:nvGraphicFramePr>
        <p:xfrm>
          <a:off x="2033610" y="4597400"/>
          <a:ext cx="1147763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0240" imgH="253800" progId="Equation.DSMT4">
                  <p:embed/>
                </p:oleObj>
              </mc:Choice>
              <mc:Fallback>
                <p:oleObj name="Equation" r:id="rId8" imgW="660240" imgH="253800" progId="Equation.DSMT4">
                  <p:embed/>
                  <p:pic>
                    <p:nvPicPr>
                      <p:cNvPr id="23862" name="Object 3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3610" y="4597400"/>
                        <a:ext cx="1147763" cy="4397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3" name="Object 3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3099563"/>
              </p:ext>
            </p:extLst>
          </p:nvPr>
        </p:nvGraphicFramePr>
        <p:xfrm>
          <a:off x="3336947" y="1879600"/>
          <a:ext cx="11430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96641" imgH="203112" progId="Equation.DSMT4">
                  <p:embed/>
                </p:oleObj>
              </mc:Choice>
              <mc:Fallback>
                <p:oleObj name="Equation" r:id="rId10" imgW="596641" imgH="203112" progId="Equation.DSMT4">
                  <p:embed/>
                  <p:pic>
                    <p:nvPicPr>
                      <p:cNvPr id="23863" name="Object 3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6947" y="1879600"/>
                        <a:ext cx="1143000" cy="3873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09"/>
          <p:cNvGraphicFramePr>
            <a:graphicFrameLocks noChangeAspect="1"/>
          </p:cNvGraphicFramePr>
          <p:nvPr/>
        </p:nvGraphicFramePr>
        <p:xfrm>
          <a:off x="9361488" y="3724275"/>
          <a:ext cx="1192212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22030" imgH="203112" progId="Equation.DSMT4">
                  <p:embed/>
                </p:oleObj>
              </mc:Choice>
              <mc:Fallback>
                <p:oleObj name="Equation" r:id="rId12" imgW="622030" imgH="203112" progId="Equation.DSMT4">
                  <p:embed/>
                  <p:pic>
                    <p:nvPicPr>
                      <p:cNvPr id="3" name="Object 3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1488" y="3724275"/>
                        <a:ext cx="1192212" cy="3873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10"/>
          <p:cNvGraphicFramePr>
            <a:graphicFrameLocks noChangeAspect="1"/>
          </p:cNvGraphicFramePr>
          <p:nvPr/>
        </p:nvGraphicFramePr>
        <p:xfrm>
          <a:off x="6600057" y="3789040"/>
          <a:ext cx="11906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85800" imgH="253800" progId="Equation.DSMT4">
                  <p:embed/>
                </p:oleObj>
              </mc:Choice>
              <mc:Fallback>
                <p:oleObj name="Equation" r:id="rId14" imgW="685800" imgH="253800" progId="Equation.DSMT4">
                  <p:embed/>
                  <p:pic>
                    <p:nvPicPr>
                      <p:cNvPr id="4" name="Object 3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0057" y="3789040"/>
                        <a:ext cx="1190625" cy="431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11"/>
          <p:cNvGraphicFramePr>
            <a:graphicFrameLocks noChangeAspect="1"/>
          </p:cNvGraphicFramePr>
          <p:nvPr/>
        </p:nvGraphicFramePr>
        <p:xfrm>
          <a:off x="8139113" y="1863725"/>
          <a:ext cx="13398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197" imgH="203112" progId="Equation.DSMT4">
                  <p:embed/>
                </p:oleObj>
              </mc:Choice>
              <mc:Fallback>
                <p:oleObj name="Equation" r:id="rId16" imgW="698197" imgH="203112" progId="Equation.DSMT4">
                  <p:embed/>
                  <p:pic>
                    <p:nvPicPr>
                      <p:cNvPr id="7" name="Object 3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9113" y="1863725"/>
                        <a:ext cx="1339850" cy="3873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2" name="Straight Connector 211"/>
          <p:cNvCxnSpPr/>
          <p:nvPr/>
        </p:nvCxnSpPr>
        <p:spPr>
          <a:xfrm rot="10800000" flipV="1">
            <a:off x="7278688" y="4492625"/>
            <a:ext cx="1276350" cy="1214438"/>
          </a:xfrm>
          <a:prstGeom prst="line">
            <a:avLst/>
          </a:prstGeom>
          <a:ln w="3175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TextBox 290"/>
          <p:cNvSpPr txBox="1">
            <a:spLocks noChangeArrowheads="1"/>
          </p:cNvSpPr>
          <p:nvPr/>
        </p:nvSpPr>
        <p:spPr bwMode="auto">
          <a:xfrm>
            <a:off x="8963026" y="5156201"/>
            <a:ext cx="1704975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b="1">
                <a:latin typeface="Century Schoolbook" pitchFamily="18" charset="0"/>
              </a:rPr>
              <a:t>Extraneous </a:t>
            </a:r>
          </a:p>
          <a:p>
            <a:pPr algn="ctr" eaLnBrk="1" hangingPunct="1"/>
            <a:r>
              <a:rPr lang="en-CA" b="1">
                <a:latin typeface="Century Schoolbook" pitchFamily="18" charset="0"/>
              </a:rPr>
              <a:t>Root</a:t>
            </a:r>
          </a:p>
        </p:txBody>
      </p:sp>
      <p:cxnSp>
        <p:nvCxnSpPr>
          <p:cNvPr id="217" name="Straight Arrow Connector 216"/>
          <p:cNvCxnSpPr>
            <a:endCxn id="215" idx="5"/>
          </p:cNvCxnSpPr>
          <p:nvPr/>
        </p:nvCxnSpPr>
        <p:spPr>
          <a:xfrm rot="10800000">
            <a:off x="8229601" y="4859338"/>
            <a:ext cx="925513" cy="690562"/>
          </a:xfrm>
          <a:prstGeom prst="straightConnector1">
            <a:avLst/>
          </a:prstGeom>
          <a:ln w="73025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/>
          <p:nvPr/>
        </p:nvCxnSpPr>
        <p:spPr>
          <a:xfrm flipV="1">
            <a:off x="2886097" y="2492375"/>
            <a:ext cx="2043112" cy="2027238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/>
          <p:nvPr/>
        </p:nvCxnSpPr>
        <p:spPr>
          <a:xfrm rot="10800000">
            <a:off x="1168423" y="2811464"/>
            <a:ext cx="1717675" cy="1698625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 rot="10800000" flipV="1">
            <a:off x="1168423" y="1792288"/>
            <a:ext cx="3787775" cy="3744912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Oval 212"/>
          <p:cNvSpPr/>
          <p:nvPr/>
        </p:nvSpPr>
        <p:spPr>
          <a:xfrm>
            <a:off x="2506684" y="4146550"/>
            <a:ext cx="71438" cy="71438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228" name="Straight Connector 227"/>
          <p:cNvCxnSpPr/>
          <p:nvPr/>
        </p:nvCxnSpPr>
        <p:spPr>
          <a:xfrm flipV="1">
            <a:off x="8578851" y="2797176"/>
            <a:ext cx="1706563" cy="1681163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 rot="10800000">
            <a:off x="6519863" y="2470151"/>
            <a:ext cx="2030412" cy="1985963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 rot="5400000">
            <a:off x="6757988" y="2768600"/>
            <a:ext cx="3992562" cy="20970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Oval 213"/>
          <p:cNvSpPr/>
          <p:nvPr/>
        </p:nvSpPr>
        <p:spPr>
          <a:xfrm>
            <a:off x="8410575" y="4330700"/>
            <a:ext cx="71438" cy="71438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5" name="Oval 214"/>
          <p:cNvSpPr/>
          <p:nvPr/>
        </p:nvSpPr>
        <p:spPr>
          <a:xfrm>
            <a:off x="8169275" y="4797425"/>
            <a:ext cx="71438" cy="71438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3336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3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" grpId="0"/>
      <p:bldP spid="204" grpId="0"/>
      <p:bldP spid="216" grpId="0" animBg="1"/>
      <p:bldP spid="213" grpId="0" animBg="1"/>
      <p:bldP spid="214" grpId="0" animBg="1"/>
      <p:bldP spid="2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1EE351-B3EF-408D-B04E-2FB93A95FE0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217467" y="379926"/>
                <a:ext cx="8268236" cy="65360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If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=12</m:t>
                    </m:r>
                  </m:oMath>
                </a14:m>
                <a:r>
                  <a:rPr lang="en-CA" dirty="0"/>
                  <a:t>, what are the possible value(s) of “x”?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1EE351-B3EF-408D-B04E-2FB93A95FE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217467" y="379926"/>
                <a:ext cx="8268236" cy="653603"/>
              </a:xfrm>
              <a:blipFill>
                <a:blip r:embed="rId4"/>
                <a:stretch>
                  <a:fillRect l="-1180" t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14E64E6-6F5A-404D-BDBE-92F2A82238C6}"/>
              </a:ext>
            </a:extLst>
          </p:cNvPr>
          <p:cNvSpPr txBox="1">
            <a:spLocks/>
          </p:cNvSpPr>
          <p:nvPr/>
        </p:nvSpPr>
        <p:spPr>
          <a:xfrm>
            <a:off x="1217467" y="1161105"/>
            <a:ext cx="3415047" cy="485426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/>
              <a:t>a) x = 9</a:t>
            </a:r>
          </a:p>
          <a:p>
            <a:pPr marL="0" indent="0">
              <a:buNone/>
            </a:pPr>
            <a:endParaRPr lang="en-CA"/>
          </a:p>
          <a:p>
            <a:pPr marL="0" indent="0">
              <a:buNone/>
            </a:pPr>
            <a:r>
              <a:rPr lang="en-CA"/>
              <a:t>b) x = – 9</a:t>
            </a:r>
          </a:p>
          <a:p>
            <a:pPr marL="0" indent="0">
              <a:buNone/>
            </a:pPr>
            <a:endParaRPr lang="en-CA"/>
          </a:p>
          <a:p>
            <a:pPr marL="0" indent="0">
              <a:buNone/>
            </a:pPr>
            <a:r>
              <a:rPr lang="en-CA"/>
              <a:t>c) x = 15 </a:t>
            </a:r>
          </a:p>
          <a:p>
            <a:pPr marL="0" indent="0">
              <a:buNone/>
            </a:pPr>
            <a:endParaRPr lang="en-CA"/>
          </a:p>
          <a:p>
            <a:pPr marL="0" indent="0">
              <a:buNone/>
            </a:pPr>
            <a:r>
              <a:rPr lang="en-CA"/>
              <a:t>d) x = – 15 </a:t>
            </a:r>
          </a:p>
          <a:p>
            <a:pPr marL="0" indent="0">
              <a:buNone/>
            </a:pPr>
            <a:endParaRPr lang="en-CA"/>
          </a:p>
          <a:p>
            <a:pPr marL="0" indent="0">
              <a:buNone/>
            </a:pPr>
            <a:r>
              <a:rPr lang="en-CA"/>
              <a:t>e) x = –15 or x = 9</a:t>
            </a:r>
          </a:p>
          <a:p>
            <a:pPr marL="0" indent="0">
              <a:buNone/>
            </a:pPr>
            <a:br>
              <a:rPr lang="en-CA"/>
            </a:br>
            <a:r>
              <a:rPr lang="en-CA"/>
              <a:t>f) x = –9 or x = 15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8016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9AACD-F736-4DD9-A67C-3850651726B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33094" y="334852"/>
            <a:ext cx="8358389" cy="746974"/>
          </a:xfrm>
        </p:spPr>
        <p:txBody>
          <a:bodyPr/>
          <a:lstStyle/>
          <a:p>
            <a:pPr marL="0" indent="0">
              <a:buNone/>
            </a:pPr>
            <a:r>
              <a:rPr lang="en-CA"/>
              <a:t>Which of the following equations will have no solutions?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89520161-B7A9-4FEA-BC8F-8E4CF16D818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49382" y="1255691"/>
                <a:ext cx="5029199" cy="4977685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CA"/>
                  <a:t>a)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−5</m:t>
                        </m:r>
                      </m:e>
                    </m:d>
                    <m:r>
                      <a:rPr lang="en-CA" i="1">
                        <a:latin typeface="Cambria Math" panose="02040503050406030204" pitchFamily="18" charset="0"/>
                      </a:rPr>
                      <m:t>=20</m:t>
                    </m:r>
                  </m:oMath>
                </a14:m>
                <a:endParaRPr lang="en-CA"/>
              </a:p>
              <a:p>
                <a:pPr marL="0" indent="0">
                  <a:buNone/>
                </a:pPr>
                <a:endParaRPr lang="en-CA"/>
              </a:p>
              <a:p>
                <a:pPr marL="0" indent="0">
                  <a:buNone/>
                </a:pPr>
                <a:r>
                  <a:rPr lang="en-CA"/>
                  <a:t>b)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+4</m:t>
                        </m:r>
                      </m:e>
                    </m:d>
                    <m:r>
                      <a:rPr lang="en-CA" i="1">
                        <a:latin typeface="Cambria Math" panose="02040503050406030204" pitchFamily="18" charset="0"/>
                      </a:rPr>
                      <m:t>=−7</m:t>
                    </m:r>
                  </m:oMath>
                </a14:m>
                <a:endParaRPr lang="en-CA"/>
              </a:p>
              <a:p>
                <a:pPr marL="0" indent="0">
                  <a:buNone/>
                </a:pPr>
                <a:endParaRPr lang="en-CA"/>
              </a:p>
              <a:p>
                <a:pPr marL="0" indent="0">
                  <a:buNone/>
                </a:pPr>
                <a:r>
                  <a:rPr lang="en-CA"/>
                  <a:t>c) </a:t>
                </a:r>
                <a14:m>
                  <m:oMath xmlns:m="http://schemas.openxmlformats.org/officeDocument/2006/math">
                    <m:r>
                      <a:rPr lang="en-CA">
                        <a:latin typeface="Cambria Math" panose="02040503050406030204" pitchFamily="18" charset="0"/>
                      </a:rPr>
                      <m:t>−2</m:t>
                    </m:r>
                    <m:d>
                      <m:dPr>
                        <m:begChr m:val="|"/>
                        <m:endChr m:val="|"/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en-CA" i="1">
                        <a:latin typeface="Cambria Math" panose="02040503050406030204" pitchFamily="18" charset="0"/>
                      </a:rPr>
                      <m:t>=−10</m:t>
                    </m:r>
                  </m:oMath>
                </a14:m>
                <a:endParaRPr lang="en-CA"/>
              </a:p>
              <a:p>
                <a:pPr marL="0" indent="0">
                  <a:buNone/>
                </a:pPr>
                <a:endParaRPr lang="en-CA"/>
              </a:p>
              <a:p>
                <a:pPr marL="0" indent="0">
                  <a:buNone/>
                </a:pPr>
                <a:r>
                  <a:rPr lang="en-CA"/>
                  <a:t>d) </a:t>
                </a:r>
                <a14:m>
                  <m:oMath xmlns:m="http://schemas.openxmlformats.org/officeDocument/2006/math">
                    <m:r>
                      <a:rPr lang="en-CA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|"/>
                        <m:endChr m:val="|"/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−7</m:t>
                        </m:r>
                      </m:e>
                    </m:d>
                    <m:r>
                      <a:rPr lang="en-CA" i="1">
                        <a:latin typeface="Cambria Math" panose="02040503050406030204" pitchFamily="18" charset="0"/>
                      </a:rPr>
                      <m:t>=13</m:t>
                    </m:r>
                  </m:oMath>
                </a14:m>
                <a:endParaRPr lang="en-CA"/>
              </a:p>
              <a:p>
                <a:pPr marL="0" indent="0">
                  <a:buNone/>
                </a:pPr>
                <a:endParaRPr lang="en-CA"/>
              </a:p>
              <a:p>
                <a:pPr marL="0" indent="0">
                  <a:buNone/>
                </a:pPr>
                <a:r>
                  <a:rPr lang="en-CA"/>
                  <a:t>e)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−5</m:t>
                        </m:r>
                      </m:e>
                    </m:d>
                    <m:r>
                      <a:rPr lang="en-CA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−20</m:t>
                        </m:r>
                      </m:e>
                    </m:d>
                  </m:oMath>
                </a14:m>
                <a:br>
                  <a:rPr lang="en-CA"/>
                </a:br>
                <a:endParaRPr lang="en-CA"/>
              </a:p>
              <a:p>
                <a:pPr marL="0" indent="0">
                  <a:buNone/>
                </a:pPr>
                <a:r>
                  <a:rPr lang="en-CA"/>
                  <a:t>f) </a:t>
                </a:r>
                <a14:m>
                  <m:oMath xmlns:m="http://schemas.openxmlformats.org/officeDocument/2006/math">
                    <m:r>
                      <a:rPr lang="en-CA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|"/>
                        <m:endChr m:val="|"/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i="1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CA"/>
              </a:p>
              <a:p>
                <a:pPr marL="0" indent="0">
                  <a:buNone/>
                </a:pPr>
                <a:endParaRPr lang="en-CA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89520161-B7A9-4FEA-BC8F-8E4CF16D81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9382" y="1255691"/>
                <a:ext cx="5029199" cy="4977685"/>
              </a:xfrm>
              <a:prstGeom prst="rect">
                <a:avLst/>
              </a:prstGeom>
              <a:blipFill>
                <a:blip r:embed="rId4"/>
                <a:stretch>
                  <a:fillRect l="-1939" t="-9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7790028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PASSING_SCORE" val="100.0000000000"/>
  <p:tag name="GENSWF_OUTPUT_FILE_NAME" val="m10hc45"/>
  <p:tag name="ISPRING_RESOURCE_PATHS_HASH" val="e3a1cf56a5a4a9275d2ee6fb5b81e67f6ee1e015"/>
  <p:tag name="ISPRING_RESOURCE_PATHS_HASH_2" val="e9f73e8117173aae4d4b82c57d629fc1419683"/>
  <p:tag name="ISPRING_ULTRA_SCORM_COURSE_ID" val="30BE665B-59E0-44D0-9957-577F7114351A"/>
  <p:tag name="ISPRING_SCORM_RATE_SLIDES" val="1"/>
  <p:tag name="ISPRING_PLAYERS_CUSTOMIZATION" val="UEsDBBQAAgAIAJqzWks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JqzWkv9m8ls1gQAAIcXAAAnAAAAdW5pdmVyc2FsL2ZsYXNoX3B1Ymxpc2hpbmdfc2V0dGluZ3MueG1szVjdbuI4FL7nKays5nIK7bSdtgIqSoOKhr+FdGeq1QqZxBBvHTtrOzDM1T7NPtg+yR6TkkL5qbMjqooLiHPOdz4f+xx/uHz9PWJoSqSiglec46OSgwj3RUD5pOLce42PFw5SGvMAM8FJxeHCQdfVQjlORoyqcEC0BlOFAIarq1hXnFDr+KpYnM1mR1TF0rwVLNGAr458ERVjSRThmshizPAcvvQ8JsqpFgoIldOhtggSRhANgAKnhh1mDYZV6BRTsxH2HydSJDyoCyYkkpNRxfnlomY+S5sU6pZGhJvJqSoMmmF9hYOAGj6YDegPgkJCJyEQPy6dOmhGAx1WnE+lE4MD9sVNnAV6OgtscOoCpsP1U4CIaBxgjdPHNKIkYyIhr0RVtUwIgK6NrVhq8l1nA+lQMOc4or4Hb5DJVcW59YZ9t+H23U7dHd73WylVaw+v6bVcK59Bq3nrDjtdzx0M77x2K7eT537zcjjlZWYN3+u7A7fjuf3hTbOb08Oe1LOP2641Wzl9vro3g6aXN1Kn1s7r0rvrdux86t12r9Z5yEXt7qHn9lvNzpeh1+22vGbv2Wux71d2eLm4XixlKCqRyNWS0GESjTimDDrNi7pQREOvYlhOiCcaFCp4jJkiDvozJpNfE8yonpuqhpb2SEhcUzHxdd9UbMUxVeg8w6WAQAzKOOsHZ5dZO/h8sTb1Yhr9eVpbWZazTtcLhRZvzP64dJbRvzzdT38H0TK06xjzeUtM3pz92XnG/uT8lexvo1nGWmM/hKatlz13dWRpNRZ8bVuZZzQSLMgmRKIRCTo4Iitn0eCR8gZYHjtoDAXAYKo1STFzENUwdT9zVslIaaoXp19j1RIBFpyyBLUHG6nwQyzV2m7Psm7OG7/6e0doov5IE5EO7TJ1eYBuJZ7BKWxj3iPcxuwOFomZhSLSioTEKoclqjFmY9xfNgsb4zaWj0QiTwhmZd9blgRq8rGw4h5B/dsYfiUjRTWxMb2hVqG7iWaUWyEuto4VS5GwAM1Fghh9JEgLBBlJIvgVErSqftBYimgxCgpNI8UobOspJTMSXNsEeoAQUQKepowZ0WmEvxL6A43IWEjAJXgKGxjGqUrxj3IBx1ipZ1C85Pgh1RDNzq377YOZIA6mGPRYPnDoKiSK9SHwMcydCwjBmIBsrkBAZnycQKmY9QlosDCzmaZ17BBPF4tuFnIBCstNgU+KCS986H+UJ8QW0MccCc7mCPtQsspsoSkViYKRdLOk0Op/EUxdEeULqhNo0xBMBnZNp3R88un07PzzxeXVUfHfv//5uNfpSfP0GDbRUtFT36uurT1fKPlX/HYoZjuvF7r5Faed6tnaLy/NPUra2nOLaLX2famqrR03tPUrnnsU9iuee3T2hm9DyMg0qmBjJ2z/m/aksjaVSLloFNJ2wbTQde9RLw3cWr9+h2CN7lve4MrumESQMD+EpjI21wxWp/C9B8vhWsGbrFvJkL77mxUgLKBV57QL2+laTfiLpUwzsqG3IhmsKMCZP0kFBpz6jEYgmYI3a+c/01x3ldQh+/LB+tWbdI6f+quVtp0DdQ6CpR/CJjrYxnv3nfmQ6X1PGUufsouptZuo7IZk/brXvIkopxHk0QjQ7I64enZaKhe3vyoUAG398rxa+A9QSwMEFAACAAgAmrNaSyxgYtiwAgAATwoAACEAAAB1bml2ZXJzYWwvZmxhc2hfc2tpbl9zZXR0aW5ncy54bWyVVttu2zAMfd9XBNl73F3TAWqANM2AAt1arEXfZZuxhciSIcnp8vcTLbmWEzv2QhSIyHNIihelRO+ZWH2YzUgiuVTPYAwTmUZNo5ux9GYeV8ZIsUikMCDMQkhVUD5fffxZf0hUI8dY8gBqKmdHE2jDLOvPFIqP8W2JMkRIZFFScXyQmVzENNlnSlYiHU0tP5agOBN7i7z6sdxsBwNwps29gaKT0/YaZRqlVKA1YErftyijLE5j4E2kq/ozkdOGunz7E9qBaWZq2voTyhCtpBl0i3y9RhnGC+u925UlymWCgb/GQr98RhmEcnoE1XV+9xVlkCHLqvyfGSmVzLCgXc7lJr5zuKSpXT/M6gpllIAXwkCjXfDlqe96F4D813DvCa6rkvwJ63ryIGDTYw4royogUXNyNp3Lt8fK2P2A1Y5ybQGhqgU92aSfaKUbN11di/sDb0ykoS+vaSGvklcFbFzCgbuuvsVvNrf1WxE6fdcFGSo4eGWQYqtskb9tXc+QgbJFPnOWwqPgxzP4qcVxmh7fUt/Ny+W3VhDUHlNvbU6NFSM94ObqILRXNJhCprDSmM4LKwDbRqJa51KKznIigh5YRg2T4hfi4mN9GU2iE4Mftf7BIoYZDn3zVudoX+mwX/V5fBzdj0J7N3eeGfuG38ypMTTJC/ujpOczz7NLYt3Mo34GvpIWDupe7ORETkHVHtSLlHxqFCENTMVKt1gDaBIFBSBRf4WJ99FXelEVMait7RiDZmS6OofLWZZz+2deGbxB2iUMGB3T5NadoOx9IgOFbz9QleTNvLqDsxQVN4zDAZqtDxT1hYduRrSdz6FRW5sH2Jlw2LzmZBqDBWqH0b8R7ZSEfrqGHsKrTauf4SzjA29orOuLdVZ+7EVu3jEcvBDkFH6UOq6t/byEVon/SP4DUEsDBBQAAgAIAJqzWkueML9UqwQAAJgWAAAmAAAAdW5pdmVyc2FsL2h0bWxfcHVibGlzaGluZ19zZXR0aW5ncy54bWzNWG1z4jYQ/p5foXHnPh4kuSSXZIAMIc7AHG8Fp3eZTocRtsBqZMknyXDcp/6a/rD+kq5QcCAkRG4vaScfCPLus8+ud9cPrlx8SxiaEamo4FXvoLTvIcJDEVE+rXo3wfX7Uw8pjXmEmeCk6nHhoYvaXiXNxoyqeEi0BlOFAIar81RXvVjr9Lxcns/nJapSaa4KlmnAV6VQJOVUEkW4JrKcMryAD71IifJqe3sIVexRR0QZI4hGQIFTww6zpk6YV7ZWYxzeTaXIeNQQTEgkp+Oq99Np3fytbCzSFU0IN7mpGhyaY32Oo4gaOpgN6XeCYkKnMfA+2D/y0JxGOq56H/YPDQ7Yl7dxlug2CWxwGgKy4fo+QEI0jrDG9quNKMmESCgrUTUtMwKgG2drlpp80/mBPYoWHCc0DOAKMqWqelfBaOBf+wO/2/BHN4O2persEbSCtu/kM2y3rvxRtxf4w1Ez6LQLOwX+l6CAU1FmzvD9gT/0u4E/GF22egU93Ek9+Pideqtd0OezfzlsBUUjdeudoi79Zq/r5tPodfr17m0has3bvj9ot7qfRkGv1w5a/QevZd+vdXilvDksFRgqkcn1kdBxlow5pgwWzaO5UETDqmJYTkkgrilM8AQzRTz0e0qmP2eYUb0wUw0b7Y6QtK5SEuqBmdiqZ6bQe4CzgEAMxjjfB8dn+Tr4eLqRetlGf0jrSZaVfNH1Y6HFG7M/2D/O6Z8d7ab/DNEKbOsU80VbTN+c/fFJzv7w5IXqP0WzgrXGYQxLW6927vrJymoi+EZbme9oLFiUJzSBDmeQS11SzDxENeQW5le1qYC+pgx63/gelCZcbyUXxliqjf7N62ieIGHt167QRP1mU7NHz5n6PEJXEs/hsepi3ifcxawJZWem9EQ6kZBYFbBEdcZcjAer8Xcx7mB5RyQKhGBO9v1Vk6MWnwgn7glMtIvhZzJWVBMX00vqFLqXaUa5E+KydZxYioxFaCEyxOgdQVogqEiWwH8xQet6Bk2kSJanDCuNFKMRQTNK5iS6cAl0CyGSDDzNYDKibYSvGf2OxmQiJOASPIMGhnOqLH6pEHCKlXoAxSuO76wqaHWv/C/vTII4mmFQWMXAYU+QJNWvgY8hdy4gBGMCqrkGAZUJcQajYu5PRKOlmUuazrFjPFvedHMjl6BwuynwsZhwIYT9RXlGXAFDzJHgbIFwCCOrTAvNqMgUnNhmsdDqHxG0rojyJdUp/AaAYDJyWzr7B4cfjo5PPp6enZfKf/3x5/udTvcqps+wiWZlTGOnXnb2fKTNX/B7RgO7eT1Swi84PauHnf2K0tyhjZ09n5Chzr6PdbKz45ZafsFzh2Z+wXOHct7yvRYyMYsq2uqEp3943eumbSVSKRvd8rQEWiq1t1FAQ78+aDQRVP2mHQzP3R58CEoQxrAmJuZVgNNz9SaAAvtO8KaOTsJi4P/iBAi3xGkXuoXt9pwS/uQovIwQ6K+JACcK8BSfWskAz3FGExBB0Zst6H+zLp8bktfctK+2gd5kF+z+OWQ3xY/aBQTLMIa2eLVW+u+35w8t2P+pBvZb/oJn441O/qZh87XpHpxvvk2u7f0NUEsDBBQAAgAIAJqzWkuFea1XqAEAAEEGAAAfAAAAdW5pdmVyc2FsL2h0bWxfc2tpbl9zZXR0aW5ncy5qc42UTW/CMAyG7/yKKrtOiH2y7YYGk5A4TBq3aYdQTKlI4ypJ2djEf18dvpo0GYsvifvkdezK/ukk9WIpS56SH7u351f3bH1APqMquHT9IuIvyM+0yOcwzQsQuQTmIevD1aN7eyJCwkxa0dnmjWR1Q48hfVlwoZt4GZBQAZ8OXV4HwM+A7yt0+dtJbZ/WLqVGnWeVMSi7KUoD0nQlqoJbhl282NXM0INxDeoMuuApOKJ9u2LkSfGuT9bkUixKLjcTzLA74+kqU1jJeSz+clOCqv/4agf0HvvPI0dO5NqMDRR+4NEDWZwsFWgN+7j3I7IgLPgMREO3Z9cfqCPcTsij17nOzYEeXJE16ZJn0KrSw4DMxWSt1apmn6zNGfgyO+LmmswhBN+AakkNb8kcEMuq/McPLBVmVJEW2q75ERXI57nM9qF7ZEGOHkuyseqdErXPHzKnhdBroWWgI4vY5Ai1veczwcbVXtRJqOejA8sH47MqOoOc1xh/jND5PWHcGJ4ui3o61KORKg663oMaywWSo+BqBWqKKOx3iQbsBitjx3Py4Wdz5j2d7S9QSwMEFAACAAgAmrNaSxra6juqAAAAHwEAABoAAAB1bml2ZXJzYWwvaTE4bl9wcmVzZXRzLnhtbJ2PMQ/CIBCFd34FuV2wW9MA3UzcHHQ2FVFJ6NFw1PrzhdQYZ4dL7l3e915O9a8x8KdL5CNqaMQWuEMbrx7vGk7H3aYFTnnA6xAiOg0YgfeGKd+0eEiOXCZeIpA0PHKeOimXZRGeplQSKIY5l2ASNo6yzBhRVlJOKwor2/m/6M8NDGOcq8vsQ96jKXtRq4VTshoqc3YoPN4iyGpQ8uuuys6US0URSv48ZtgbUEsDBBQAAgAIAJqzWktvwsmzbgAAAHMAAAAcAAAAdW5pdmVyc2FsL2xvY2FsX3NldHRpbmdzLnhtbA3MMQ7CMAxA0b2nsLy3wMbQtBJIbGWhHMBKDERybNRYCG5Ptj88/XH+FoEPbzWbBjwMewTWaCnrM+B9vfRHhOqkicSUA6ohzFM3ikWSG7s3WOEt9ONt5dLC+UqlydN5IX8NkaCHpQ0fmRPupu4PUEsDBBQAAgAIADMDgU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JqzWkuxh8dfkwoAABdaAAApAAAAdW5pdmVyc2FsL3NraW5fY3VzdG9taXphdGlvbl9zZXR0aW5ncy54bWztXOtu47oR/t+nIBwcoAWK+CJfC68KXejEWEf2sbTJbovCYGwmFiJLPpLs3Rz4R5+mD9Yn6ZCSYkmRFSmbbne3ipAgIucbksPhDMkvztB7MG1l5/nOxvyd+KZj69T3TfveE/+A0HDpWI47c6lHfV6QLEI22dB3Nc+xiFtDnk/sFXFX72p3xPJoLZCPEMiEitud7zv2+dKxfWr757bjbohVQ3ti7UCP0oCnVn8Z5+yp+4Qa8a882B1Z0nRbo440kBovohIttUb9lixlYpbOZkvsx4lz75zfkuXDvevs7FWRPq4ft9S1TPvh2ExX6p8QtkzPH/t0k9E5dYTVUasAagtT59Fj3wZSR+4O8oEWuaVWsr22yp4isHSDOcZIIfemZ/oxZK/bbw6amcgtuadZlhcanW5XPgGxoY0MzKDdHAmDHIxPv/hHQ7Q6zc4JaYs8UjerCayqHfnESJztbpvpRNKoP+pkY1znnlk5C9ZrdKXOKB9mOWQFa/7YvdaoN1LyMWxwrLmjqbuDlpLdUNJgCc8Z1mMBhcecejroBIpuTHvlfB7bd04IjOKNwmo9sYECx0L9ntRX+/DWltst1GvjFu4jFXcUqBsI6kBQoE5tNZVhPaUi0OvSJQSZbK3DeqL2OWBse9T1x/aKfhGFpHS8KjmCCxfMD3Ke2G2z5xC1euCmaqN2s9Pr4ENLEgShi5SO2lQbh15v0JOaCDfanYZwkPstoSWgZqfTHHQPzV6rI8DbaNAFLW086KJ2r91uqYcWbgEaSZKstpRDTxg0mxK0hvsD5TAayb1GAzWbTaGtHjpdYSQ3EEgLoEMS+syAgirIQvcgyVKzL6CRMpJH7QNWcVfpoH4LdxuNQ1uWhUbjaNzj6OLmOpYWHk5kzhcUZk5BZu3R25LONVzuXBeEDboBL/cpuiUe1Xiuk5Ur4q/PlyTwX5BkqTMSfMqRidKnBcHSpaizbDms898TKyWeeAtmTvGswZNmOIoiSB7ExbPAvwrg4skTYDxtFoWFbQV5Mw90In0W6eYxf0JDPHPmSWckUPEsSJ3FYVFCE8+C3FkIGUuh4lkQAkvgjk2+bJETSVQ8C9JnHjSdRcWzIH/mY1JpFMzCE+jLIJ4WwBo8g+aKP0uk4lmQQnNR6UwK1uM5NBeUkUrBdDyJFsJFuRR6yLNoIdBTMgWL8zSah4rMluVE4Ws6lgw30ApMbjy4hEVc5UxeKNOrmaR9WkymF9OFPL6oiUqwKhFbln9sdftfmp3un4b1EFdQk34lTSZJXYgr6zSK6dKM+XSyAIV4stDwR6Mmsp+lodMPxmSs4ZoY/lJawWyOr2si+1kE+mE+x5qx0CdjFS/G+kKbGtwuE2xgtSZ+cnZoTfYU+Q7am/Qz8tcUQXg2XYo8y1zxChayTXtHC7SnzqWbsXaxMKbTib7AmhqV1ERsr5Dqks/gDuUVzSUdz0GHCwnQfR18weefa0CSZZVWcjm+uJzAt8E6cmnery349l/RmxnWYP6oXQB4hXVdusALefoRZg48bloSNH0Pjva+JOgT1sEzsF4ApknX4wvJGE815lxzrBvzsfLkWUtiI8e2HhFZLgGHIHvsTWfnQQlzNroKfMwr3ZCOf/0Abj2WJhkuHOhEps2d+d7cU+iFuyo0U7CsFKyyufr1w/hvi5E0nmB1AZOnTm8WBl/1rD0Cy8N2fEQsy2HDgKbJak/sJWzR6JLswMUeQWxlrrjYlsDgWWd+25m/I+KHS+uXcFVqKv74y/lX925sTCCs3BDXLrbEUtoSkeH5kDewlYSuQz7f+i+NJWaP87fqyBuMbibp+smhFZmjrx9XqguvGJQOfo/nkBghHMimUwqEr8BjIAZuiGmVAo61ETTHj8Kwe3cRO6CUUqBNQx2ag75CzTXMRaIj1zBH5VTcYFkfG8zq9JZtSAuA+ewFfpDtO+zYYFE4nz35zy29cyBGWJTsYWah3PQChzp/XXtlHSWKxCxexkN7qEiDbt3zW1YEHbPMDduZF1P74QpH1gzCccIkN87OWvHYZ5kPPCTDVO02gWW2wbQF7d65zoaXWsSLFluQFP76lR0JhjgP2p3F2iygV8fSXLlcKJKmYLZbZEvdKo4DN2c9mxj6YiLJTAP4+4b4yzUkpDu2hy+uK9jtqXgkgb7QvDol7nL973/+q7iaVH+CUhSW/qWsHljFLI7hJ31/1xyfev8ooMeQ5CSUvxQEhpvlCFp878y9IbSlZBiScnkFDqNz/3B27rLQ5iOu5Eqav4cwwrdyNfGKuA8QhgzHscoq4sNnDuKX7sPxDLHzLdOmJeFfHdfZ4I3xbCGpKj9cwUKxzOVDkB5XiKDwHgVZcMoqoU+5lDQIVCmVdGX65XXyVBHFBFiXwftxVe4zM8dTwfHECidiZ+cnDsC27zrWjF0dPL8rAwF203FrUdF32ZkpeotLeGvnczh3IiephvV4UVp0Bn2YsV1lqDJZlpaeUzhjrWKiYUFa7tqxIEIqwWhi4snyNEpRZH6zFu/3U9mzjsOGP6yK9fxYmJbX6Bf/mXysMC2vs7QxhRPGM1C6Jo6Mbjtk4sbLi8wcyFCbQGFk3+gtKcN6MGG3Xl6sS2FBUnLjrKjIs59hbmi4mFlZvMP1Ez0e2k95/Iphbh/18DyVqjg6bz3fe4e+6Vv0tGvzccACjM8+f8/y/1AmawEEt7NpYwSlyH/c0nc1OGuQ5XrD7sprKNTxrsbMeaR2snDbKJqxYFYKueHBnMfyUjibhfAYIqCdcyFOsNLzQcP6MzMN63kTNAzVnp4/e7e5pS4GFzBp5JvJsrj0OrrluOYbsyTsRGUc769BtQ2HjQgTK0h4Fd/WREsleInXb3aWb1p0T6MwFSuImSZ/9EMPlka+Z0v+hN75cd8OS0ovgTDOHR0xLp2sOAnjZ5tMXFBTLuX45Nbjo88IVVHeOcaqjEwUhWjm7PHo7PipWa9nNAWyp6w/rMczLASoDM4ql8i6CBQudJ+4cIxZ6Ds4zSxm/Kp+EUHejOgqTFi9DdEltzuDfE4ig+gayO1Wu/UNiK7GoKfgXmmiC/fZ8xqiq4vZU57oavCvb010SU32lCO6+hJ7ShJdox57ChNdAuO0W2WJruBvAMoSXS9aL5voenmiM4gutcGeskTXy7NUEV0V0ZWmdKZX0liL37PVRN1x3cc/c81k56/BedbEQyvT40cE3mxwGZi6CmO7QnZBuHI2xLTPK5rtW9NswWUIu5u/mc5VZkN2GUI4J/DZcVcJp9mWu1Eca8oUXFMxYvoNpibSbTKqagmuQ5d+RQlWlGBFCVaUYEUJVpRgRQlWlGBFCf5XKEFwkzfZuJMg7W0cdkt9XrGRFRv5w7ORuVfArycjY7fYhdjImPwPTEfG+vT/ykf6dFvRkRUd+SPSkZFPVXxknHVMBM6X6MicJVeEj8z/05jvlpB8+mzej0o69vhXSdKx02NPRTpWpGNFOlakY0U6VqRjRTpWpGNFOv78pON3RRP+Dxi9in/76fm3ijyryLOKPKvIs4o8q8izb/9RvrLsWfVZvuqzfG9Mnp1eAD81d/Yy4jl19hzzvTJn4cSXo85C0E/1Ub7Ywv45PslXgjmLiX4D6ixdBlDQd/J/P/8HUEsDBBQAAgAIAJuzWkuFzc13EyUAACYyAAAXAAAAdW5pdmVyc2FsL3VuaXZlcnNhbC5wbmfte3k4m+n7b9qhHaatjk4XtX27qCnFlBJLSnU607G3tcQWGdUwltAgSIl0us5MLW1VUmLrKGqNNUgsbU2lRDC2ICI0JAgJgogIJ4b5/n7nOr9zXef8c67rd675w+V9n/t57vvz3PfnuZ/7efO+v15zvLpf8bgiAADYb/PDlRsAwGckAGC3x+d7ZC2Pc22WZf92Rdy4ehlQ1qk2LbuRC7B2sAYAKpK/WPeVl90r3P7BIwIAUH+89bcreXIBBgCcJ9tcsXaJ8Zljej0JmfbYOx+XH3c37u7bkUfeMZN7DBpe/nAJpvrLwd2tX6R9rtL35Xnrl9cRCddBD+Ryf8rwvnISP/bzrWS579W/zTh2su1W+NfS6BWjpipOKb9opohfFCDVWL1e0/m4qL9xY7nMczmJ9nv8/H3NkCZRowAi5kc3fyFDFVBYyRM1b0ppyfFLudqFUVUoo6n8gtsy0VutO9JlOtBqfVyJsDiHtxYlAkdfJu2TjcH9yxeYWAe2BtIaqp7J7seeT9hOFudYqH6+JZxSr3+EMpFdAfSf5cQmh0tXqQbNIPVWmHB4ZbxmJFkqD8j4zFqkMTm80IXZEPb6epsQ4Jo+VOkgFPDWrA7ZTdMWmRWehW6u0QvYC1EFoBNxk6ngMh/81Gr6LfzKUBk51Nd8Mhg/19kQwHChsCs3HWYaDVWjfilpMalaiEbMIkf6z0KpcMbS1J+5Ty6GGmhNJUlWlQeOAga7Su/zKZYrFTQyS8qn3d+rVNbAgwiGG4SZgpEGAVqAT+ratJhUGH9i0FSHGn94tEzDauFXp5B4IRATIdTGLGqDd8WYbEDEgs0NAe1o8+qH6XL0OpMlZaYOlf9ptSm0gsIxKy0hq4UZizW0uFp1P7M9RiFDm2fMkvxMZg8ui3IGAmazEpuf+BHYZY5izwFWF+wNLX4YliaqsAoNb5emSpd+Voobm7loPLy8urFUYIU+fFsYN0JJo5hqAG6Lk5QjcdpeZiptbQx0dZP3c+e9TMSm9o9nVvnKB5zO8iITuuuDux3qCIcY5MiZHDxbV5vrd6m9qVQpvXUh+rxFUvKk+4lPL3gxmbKBs9nJcROnwqabg7svUu5GyWw/xaONmgRWGwvJ0LnHkI2yBAmSjt4H8M5PkWPGdMWOCv03M+wnXv+eoH3azKZwA+UjjejJmsa1GM6ZorPoNjc1ejMXgocYHKi2/TNshTmiXXtj2nEzwSjrmjoDsof5A89/jtyF5keAd33DVEgY6nzwPvLqo+Te/vLZ7AecJUK3p861/H5Tdv8FVIn0ZXnmwOSSU7RnNAXl8iSCc9g4eUk10RrIO26cHHTesfmcLrWjoXK0hvYMqcZF2RccIKEwnGOqIodRVv9wjVrtKHc56w36mmB5wbQzOHVj+U6ohZs/hdFxLgFu0XSKqo7zkCC8KfqUQKI2L1vp61ZYAqMRDoVtBrDyoSsercVoZb8YfnmzYVeIIIRZBTfTWAQxIALmTJkodiVCHTh0tCYLlUW5I+hvavdTNzrfZGA0+0LyJaAuM1eOuS7sUvi27dfvHL+ekTuhfcTs7Jtx43PaqirE2ezAxbiMsP2qTlHBYuTz55TqyDxoftudK1ncKwYt4SdTuGlQbLavh2Mr1cZuLSBmLSCerbBawUR2O/zUQeyf9+7Bl79cUFbUPZhv0XXo9qEDh44IQVIjiHxbQgoqH3OrYbYFhFkZCiBw0rge/vnUC8bJoK66tPxWapxR1z7qnf7ycxbS7/26aetBTKPQfOp6kPtFQncG3zN5qCF5XP9eqDxjJlsUvYKUp84mz+ACW/20uoQ+XRLLll71IQOVglFtVIa6rgoRNNoT5n8k0qhraCET2bla0wByu1uInI3MGDCBSascDmdUOtR0wCU6La1oPD3vsncrVTibqy/RlZzlWapiJ/ubjokgyIDhyfIFlIOXsHBTdUhQ08FLkgeMrastW5BQHTaXHQEzV0ocvXmndWcm6hxv9oZlBJB4f+T2tdluEU/7JErNaawywxyRUGJHOkSijGWibqE8uJ50BMnZTOauQbU8aE0rR7wKGXrQotj47NqxIaU04uWwxGwsfQbam/DOTEhA9GaK6cLj2MmA9HRLYTvISNChTSWgzundD80n+LKJiS2GAkQDHotQjf4yskrPbKEsfjmrzE+7RZhFGDczCXIfFapYdVH4HWHeAjjF9pFeci08aN2wzE8lWWCeZddKi+qbDwGvIU0dg/Fb7CHYZNEtWUTCYpwalq4vDSbdmSPNEkIYi43XW6UukrJHiZJgNRNLQmDvRf1TTGQCJPocAMDlTuH0DbzOzFw5oa2Uq2iB6mj71vFYj1WvnpPJ79gqb58seh2qo9o4hGHzQ6vd20721y3hlzNzspCO18pybivK1oXfGy/PA4R/gWyDgx71531UKFbIn+6snvZxTJGm+qJ8hI7RHGhXsPs9f+bXQS7WtfdmO0xBvQmM5/yhcs/Hld5dfqQnOXhufxBOFKJhVDIqGmqqNu2vcKV4PKIl5Zo7UtyKIsMs3BbrqCb6yS0IqV1pV3jj71ijA7zwjCTGC7ouI4VeQRST0KlcdlMpHeVCgD2WpvoZbzFh0wKVzUERY73jScGYxJZWbo0mTmLBND4nrVX/AvBWbNYWHSnswoDeFR16+jzlecaliT/yHC+c1P6UBs73yOqeOF2KTeX2WzGRlc8oiHizQtXPrmHxMH8zs7SSDQ8fTkog5UgRYrTgtqM18BUypIJWPosDJek1KzxNM/Gt1jfSVzFgX20t3JjOkmcmQH1JtzbE5X77Ko3Y85PE17Em5ximxJ9gktZlUD5ZkYRq5sS8YWu1zPwBYmBFa6uvnPcX+52VhT/By1dXhlcX1QQaJRbCsLwkwXAWwr2VFh6kLmygIjwZLsyhstnNdVqHIYEBRlnyGfbApmYj9OhnkBVwEjuEHT46xJnNvZPtz2idc4ieIyxctLAkSF/yEazX5Ec7LDhtHY26/DyFmJGRZ6GtaIZ489aZ/Z3jaZ2YiVunfOvz2361z28Tpuev0X9ti/mknGYpLEEYQWinevttfmxtW4O5D+i19FoxjImh6gwzeaZc51pW8Jr2V5wbnzKunHk9oNWu8PSwo1H8iusaHUZRsWIum39P0p3yj4F8yuB6OHJwiCB1w9FjtwJax6lwG1GI+9rkjcnIq9jU5bLppOmye6HEU4IhxccqbtocsyHC269QPi1YytxgJiKiZGJ5KKrkVsPkAtFBL6J6brXTkDLZb3Ir3ZMyzDlAma5j2a04EAnYelnydZetjzbTIXCNYPH4wMIQDANTrYSgoLdUrm9CgzJCvBqBRj6tBHTGwsmWVlFY49ViDE2XaVyyIp11BwA6ZVt76MY4ve19Jcbx80WQNgG5+Czl/oPC44Q1SsxiaqBh6H7VgrY26mAzNoVivuscA4tfLkYlaKenXV3uuuCRfDwqRFZpdBB9avlV44G+tBXKMUCw5tV7N2vWOefHq9cKUoFSIxYCWhC7r9TvB1q5PR41caWSk0lHiD2Ttv1C9K1pQhQ9VS2Ig1fBPTZnOheuSSxaZqQZc2V+b0Y3VbAbHrUIKZaZhkFyEYyKGxKxOfsCzLv2zXIyiLChoLy8lsh7CaOb4uJkS8dlxrgEHctsaj9vlGSxAe8oP06gbvwWghk9WqPHjvqeWPoI/KZ0uc1vBaxB2fJGb+aGMeGOXpFFb3+8muQzGWcGrHEtmWsPnkrYNXMtwfWaki8Apnvv8S+GXx7E0YlKhMn4WQPAmNrnJNFHBV+oD8OyASupaAbcjfjX1GguHYqR0gS//Pnkf+opq+mqT07tBgC6f8uRVYiXdO/py5pK/7Og3WKDi9kIEE4aYFRkrZ4HI3cBAD991y2rgHMOWx8FAO66yUG2BF/+nwruujWt9RNCN4RWmxHCxLA4v5QIyJhh48pwMJiySG9aqZmuiFff6meiHJ56QzrD2pSyCijrJlvY4HE8L9adcM+SFzMuVqvvlPL/bv86b21gqyy9yA/Ysjp8jPdn7lV8QdadIJ2WFze416v8LmRhNsTafut1W3K3wBJFkpIGaBAUtzqvp2EVv37rXF4fmr64Grc2XSAv6/G1n2s3JOucbl4nmahO3rJRfAGbU9wHw2556n6FHCRPv2pL1bEErSkdZJqWzFtvfywBQ9HLM1fMtGm2hdRCOKVM1vmtztm8Nex//4vCpuWZYkJoViy/ntbyWIm1NK6EiRGuLrC1/d7wt6ZfblsERksYrNG4larsRsUap4vLfW4qV5cNtoLpeuOiTml1F0jYwWmUVeYXBvVhDQ9u9pP/ioYNJFTrTfyMc/YwSLrU2/tNbArO5850W4YLXVlGHnctJCr1bvoAwyOGebWJUHwHt42H+mbEfUbMzWaBYuZ/PO6pNLk4ObqNY6ZBF5hoS+Wde63xrT7aDW0nI9+PqX1i19Bzqdnyw8utN2qfHbnZX7ttPPNqf9du9Tt+hYxjGLBIxhswzqZYY0dTvO678OxsefOH55qDGuzNmz/gfcWh5YC4tB05X/fn86zEiyuJeaHPu82Dzzt+LLMtXgxfvcF5dikDkGFxKVnv/UyD7TYApuvl8bNh54xTrqVfg0SDO807ZJt8qXk10gNg2bwz1WFbHjz0HBJXWqtQFNjIPHIhwNoEdxYMG56cZxy8KyBsY1Zvnmm9oZBcNRat4zE6aEguVW4I6KVH366tWdPweo8ZMNtlyssU7Cpm78SO7eqp03v8Dg6ItXW3v83kfn/do2uoQdm0mL8mack9D9COLG7Z8dKcTmmt+MDs7Bmnghd2P4cd2h3Aw9/1qCntF1negkD4ce4KsvRQ8ty8RNkwWQoZwJ/+JQmIJTnAyeTwh1x4aZNIyxc8B/1rxbxeKZZ7Sw5pbJxuvfHY7f1iCMrDrR/t0wRiG3KkO+b4qeUoMKu5VNVOPXc5ygse/KwMlr8cY7LelMA64UZO3cbP5PXhdArkkSxVO2Z+z2Vzr2S5EZcBP1mvz0kS3N99XKyORjK2evjjtA2alfBv8dkbNt0dpNHJPMYpK6tqzDb04cYklchklCzgfUSyrmAxcywh5a7PrtU+1rTrfygjWtVHFG0pI0KyQKMvgli21OAmqCymSnuTvrxrpFTzb20HpJ1B+ssXl2UccK7CzjxY9HMjXtxlWjoofvsv6gi31UcF+h8O8f7d4oubdgqI6G37rD6HTWew/Fj1Rv5hFGNyPPQKcsfBwwTiw/fh2UCsebWySUBpsejP39KRHmVXR76b4rvvaCN4fN0R/YPBqy3HSaZfk0fzq/mdAy3qOCXd7UUnoROvxTgC04ZrifId5KZbpqzxzNLH5iXbLJqDKlRXfYMVTPiE0/hJcfRoC8fyJgFyymVb/YHiERuUysckdMEnchm8tDAaNTQ/6+/Cr4uL+ZsDMoh2TYE9Z+Odo1npNTpk9uL4zsIoH46KHhtBip8HM7q0YbGC3/2pUZTJv0k2XqP3lc8iE1crjeuBPHCI9raM31HZsBhbX/Vj1DRueJTuUEicc0LuGCNB4BIHpl3Z0P5Xn/r0+mUo1neWDLndSVGvxcP70yRRrMEn4kM+FNYGRp2ts9BnlW1PlFnWOe74obZUbrBEEGLxvayOrsoOCadMMnboxaCfy/kAYRauPrW95PRLBlozmqMffyqG6B3t3QTZMY9mcjN/E5WOzAcymL8TUuzSnTwYnq1MhDhqZ8YrNXNAZG9P7IHUg2kC5a7QDGSKfcTMU7xtTqYelLmDRL2AiKYsL7ApTq11DNtVxyeLRGpR2HM3VvXGqGs9ezFwJ1Uggrye3PK8IahULjlEUgpsdCi3580VYr7/ya2KDJa5eW7HkQtBUX4F5LpfnaXnusuA2OMwqXKCoHiyPmiF0ShzkWTHRQ3pkHjVAtLZ/ldA7G9y1AiSx0CJ/JpaGAcZuIM+pmau851CLqWIVNF3orQ27YzvuqW+Q1OhP4+XRK3dyeGU0iGtOgTjdtoADS5sstF3GI3yK/SuzLiEyh6nq+OcwNvESfJSeF3VHfVR5BAW4Vc4AjfjPRcI9HkkC0Nt+4A0DxZZ8W0VGjsQgPwb3ojtLxnyvZD7Xkz3mafZ8u3hER5C4u10N+aDwaFqoBkMkIWuNaM6/xsGAe67SBJk+A++OrFEYjU4/OvikkUj+Yd/0dYPdVbtrzoygQ+Kslk5oTc2M7czvdVUuyTcOz0sMM/2c4cci6XWG3QpB06LNZkrzIOh6ICM5UjKZO8OHXr7iPPp8zjAnY9du7UO5vdHs2Q2PtoP2k91VB667NT/PjbzPCDg4k2G1jC9Jr6YuROLQJ1X4UfGDjy7HVN0pPMBx3vFezw2SmUBfY1ydht3QaH3c4svbpNtnwS/5xLtUpwgHqE1uwvkV/S9fu5tL05y3nafI/ixd1aGXUqtzBveOrtM9Tr6FeM+qstIJy5iv9iB2E9U1dPT+vqMqUY45VNEUZC84zWHH5105/UZVu2rov7fmBU7uxtReZ0oT/JWbnh0DQxsKXIbkxvz0L29JojN1UOidxYdWmtKayz1gWUe//ftUWf/3hz/H14UejWuzRTju+JXqvDcbMyGbRZGVk3EG1Y7wcgaF+8svebxdSSiem5WbM8ye/kNWlrohJ7Rk5h39RIeBQwXyWpuqi+5j01JJmAvDoRnUcX+GNdNxHAJu4na/OIvouU5ps4v9jk7wTUs41b9c1CyWg+4VZKknF9zgbMh4BXYw/ezAlGTqBEsrdT3KDgvF8DCrLZoNh3HInogqYGaoJhv1KOctSb866lzTj+qQyVvkOjpPNxoxpnK2SU7WEZJAGXbkH7qQMuDEUUDV4Xz080hUvISKTmHvO+Bn7t93ocLElKWtnuSXoMHVzErzeTnGh02v+cyRJgpO8lxJnnQmhEoyipBdsqE9/qE/xWgG7iigREPrWuub4tyXiBO/Vz8yPXJrctO+4vdqJHcintepEMlreK+ctAAKIikiOhPf3mk47jPz7rCJxVB6lgkpJu2aMSsWz//B0w1GB90MUjao+PZ+x3WORVJnS+yN9ozNEvpAKYiKIG41OXiHC8ent8R4Z0d1FjKL4klajGaRjY6TrFTPWtL6KZdHjD3fIHbXzzty1O+E1W/bux75kTJ5Wvv3R9SQU5vjj+GZR1+IGx473rPmaRbAtNADoW2qhiMl9oFOatgA3Vj3MrttUJcr9nrkSnt61hrQtFl/1Kv1uKDuEkOSq95QJtalOMppMX/EC0/B2IdOWLEr8MEsWAeaZiEE/WWlz7GqATI3JMV75Hd4afmljrZV3nDIx77bDpoKA2zFpBpFLI+f4Ldz/NOXQjORm4vu5kbfi9H3BRACpf8tOa1Vl8boh+O9hnaJzLT8t/f1BE6xhwvvjxgOJXE89hVqiN8+ZALg2mwSYmp4sQTZdhnyDYQZVnjMSyeOplnQS1aaBW75UFXghNx7cKlYnjhwczJ18rmRg0rgVn0vYqFkQHQCYSbMcQ130FUF59mwsDD/JlC87754bKKnot8/IHtdAQpet9RonxPuc6w03AkoRc2eCwL6xs0W3bb3bhTm2r7g125XU7xkQGXfGhZS92oStZB7CXsht+qanB9mV+isLhomRbJvlMQNFiHdq1pYq8kup4AMswGQqRF0Pe3aohuMn2VxXmxIfIawcQyKimUGSD158VNb9vO1BkPPLJP960LQD146HeLPZkg1kBmYOtAM4hQjoMl7NJrMRS45BO4rn5j7WsBa97D5H3JfpCj7VjJq8sR7yGXRauZrARwS2WniuXA4KJZWUDRZf6xa8WVoVQUbGT2yT6vpgPs+DZzmGpPGCM43fd6qrhzoHENxqSIb63DghHYZj13aNA2rQuKyl90u80oDwVdtH9bNF+1L4g6X7fP2S/6njOtluN84ux4yftb+5/I0FwC1+x7qpK1bH+M4aaizTgfGvy6p3kAPusIy/BsBnWVK5IO3wlmCt9dai1d/ggKUim0xy/bN18veh8EIXkLbfvLEZqJDC8Gtp0djsnDEmhEJGG5LRgUf/spl3rNS/LKeRtQrW2OzVubn36VS1eMK5TLkSMetyR+z0HJ57lkhfE6qw8rVzUgLFUKBk7s0v9Zx1eP98yXXVcIe0o1TeOT2kGGzBs61LYouknSK2CqmL6KykLojGmFJEkMWoorO86rJVHVXV0HS5BvuvHHH09WXA7VMEr2ZIHyyY/AsMZWpF1erLdo8gLDh+BS6lS7szO6a32TWbRs4FvpeSEZ4sFFNBZrRe57z9DpZX711qCmshn3rv7bv4sxxy8jD5lHmIV6HnE6/Htxf5W+1MGOF6Mw72AcDGlcao/XNAjm/7u0k/sT4mktKlQkFRx4rkA+HCmCuA1UeFEDfKgh4O0kppXnwvpvcpFX4YNe7qcJu6yaUUtTf6ZY2hbavfn7+J2YmjJRkHVnZuaBx1mkWc3c4OHtIf/1Ef6cNbiQem7rAcYev/62xft7lUyUNC3jnlCSNa1U7M4iWTUgy+z4tcCtHu3uhyMDDO3PIjWMLb7/VlYE3N3MfTHj9ZeLlzIFcdy2sxU3irykbKsN9lJd9taTkJ/YwVDJcIrzzTyXgrVWYNP5i5zav9oni6HSGY4Xa23gDLf+7SR1r3uVn9T8f30g8799UvOP4B/BP4J/BP8I/hH8I/hH8P+JoIGdCBwdbFgZDpbddb+3iJedx0ObJEyBrOelL/4vtLa/sxbhWescTvbGdLZJtmSEa4LZ4GLij2yd9EsYIZm7AHeRq8mbq8k0XNNSXmCoKdigcanHNUtMx0jp0yYQ7d5ML0vGh8JFhrW1KCV7fYLDlSno8hw9XYXcCwCs2f5EetAQngKV1EAZZwFnvtrsMZD2RGrgPh3FLBwl7F4LkRyoie52mMkqHTFrL/isCl6XeDVZw0Fi0Lj66UnvxpJokWoQZrkp7nJ6nNlTJqB9q8ZTTIoruvNR+4X4igk1mxahmXaVY+y1B3BbHN652GHUZV/1Tst2MBMe0LZy5nRnfuMVg4b595EWShXR3Y2vnb5Iqs/95KcpGeS8u7+31zf3QUYCeXaTH90sseUslEU38l6/u1VqufgsOWRUmCXyVrEK+SicFa2+3Ws5jw209Um2B7PRUh60eSabImoUoMFSw/V8uh5Bem4q6yazfQtgxqdDf65/Njx5qD0hxWq+CjXSWrFpAgBwXzl/1KMbK7/+8qYJTYtazw3xEslmnlnaUU+aPvQUouVy+u7pDL7yGX9rbabfLzZTNjHHKeNRltJpJ+gcfcbxm45g3JGBBSSV980XvxvHZ2nHDTw+nBbAyeRSUbSOR9lBzBV0GF+3NKfKj3csyszS6ctwOyKcaA8YM0TuQyOYrkUFIDDZiVJnCO5mWnv26jTIbEWpXO2+2DTbe/40x1iySrGKP2yoe+z71kJ0Nl2nRfkYjuD13k/jkCFlQ0VAcmMO8TBFSIaosZ7gDH2HYML+UDHBc9wr4VWTuwG4AoZWQ27ccjCR9qfxlMYpigIpdtDYfuSrHw85hitE1HQj1FBwrG+4izSAwC5hWbDEnbUg7GT499QxT8eaUJhJ5/mOpGI/Er+XtA/vEGH/l07uC/DPzFpj4lQrchfm6D2+RpTCIQXzwEL8/ieK9fSaz8NfOj9sQ98L9QwNIMwVDpR2tJo9GkIg7SV7mFs/kLJA8eur8B6MGV/fnyoP0Lej22GpnvdDPafCIg5dt45WIj/4FW6tvchs996jO5H1fVOx+ejEWaa4+4R0sWGtIHZoJkvQzvnslwqyvpLjZiS9nGf5ZnBlw7SflFojx+yK4xjhYWgxFRrPiCGn6x0F1KnVX3fesTHBuVk1N/ohcy+TtZrIigm/s8Zu/zV4vx21w50d+bguOYcMj7l33XO85xNe/OBtrPdh5QibmARg3PGWoNa2jS5hw55+K7bL5oPuoECHg6VcFQwjOAMGJ4dIXXhuhrNq9/gxIJya0IyIk7KJ1iLWxhwrdLkLTvQGjIVHNlAXe9Lvh95SDWDEH5JNU0EjsCJz/xPePcf3Nvc+TpFQiJcPeuJyrmnquGzK0Was+CJQVzmoi4fH9iQYjd4tuhe4FhDzsCsPr+9l9YGUih/FP05XBxt5RKk39xvsWsrVlE7Z3OdHNwkzi2HnKIz+kHrAW5jphQkpjbVO66+3mRg5Ga7v3IKDphYhWiOSEBq59niEEMS9ZBy/vqC5ueC6ifAgm/p3l8JV6ScYqfE1aDrcq1OwGIf6DkLqbe6U+BuyEOlo71ol4peRP5f6U1wnkv2SJj9qNsp1Fh0v2OjuZ5uizS5M5WsBb9QqkLeowg2LyiovbldDlXDNsj+a2T1K5qqq+HDVCuHCr80Mfuvbeo8RSEmm+8TOtQ+GHaXsI9XAPegzuDnH/pUA96CRso9RicI3asAo8E9J5lYlfIYcU252xCOW+G8IfZrVHrCYjY+ub0spk6BPT3PwTvuEFP1Q1agAGbc6WfD43RWGV5Fgy8J/uXHNDq+fbLlxeAUrPDappmX8aDij4PUBhdiCz0mF1d8UQOEYuADJcKuEL49f0gjYFY8Tz7IfHvV5yb8Pl4P8WDyEOAyUZ6pRzQYoMlM3WTnkfVWHo051UXzJL2U0Mw3bSsFLm2tl2F0l9wIzCR33Qi/7Fr33pZ1iJ8zEndbsKJgZybu3eEKzI/vklNs12pp/ozOqwxQI93odWyKjceVIF6W8C/JSnvkQ7IOanJEk5Q7FlO+pYuvwdac6J5L5q4+jNf/y6ly3gIOVeTWB9EcUKpBfaRiaGdEHwrr+TNCHlh0ZgZdmkU2/65b+oW2JWH55yUdcMiDNh+se5ghNVwyMs4fKv4XUGmDlmNpNi6mEkPhlMAYp7LWS9uK3XsYNW6iyklSFjX71+cCtKO8PZvLMvLgbJF5B3rZlYjPeK+1U8rMcN72a61wzhUJxFjxIhROkYdalkqjZpD3CKapSTGUbriB+y8Fza/b3D2csa0qgtfB6qB360lPK0H5ikCV1o/ZZdkr63GMVa9Fm3PgX0MH1kS7piGs3TRVxlrf+Sgn9k/CdUvxt84uRxhZln/JlQT0fMTLxsmwrxIPWwF1ATIjfPrK4JcMPpQbcSiKdXvpQyIYTi+Kwq6QzIvxACl+RzKblRSkgjCGJZAETSy28xz/m5lzTSA7xSnQW2omICKxUKVUA61p5Z1KsRApso9VRb1uk5EhGIrocuJ+p6yUXPmebUkITok/aJ7K3bCPWwmdz8JfIDdauEzdeLYQ5pG1FHVMb2N949q5rTPEYTvhE8QEVf71ffK1w/Nn6tVRhykwzwVmeWWHhyojtJfaLUnmVs0Ff+hDdWdXZohqn4NASyylO5URANnoF/ioK7z28HtssisVjxDjM+D4pX7DBx48/SvZpBAcIJBBaUnHa2me4onhxwVNkHTVHlVrutfmytdkYtpVfDCe8MeJm9FGgfHmG0Wud1e/QXGJTALlDz5UakWWuZLZUOWkK604McQ5SicSlbvQrZgSGd6YuCF/ylzS9SsOGuyQf96pWzTV3Ft0PjRo0WH9v0KD1caNTsN7JcdpccgLK6gIMYvmR2uMPhPV2GWsWtTHhQqXNeaWMV2qzTlbSC/eHYjHgKnYQXo0h/gzIa17PhTp+GSkLk6usvll6bvdSNwQZ1ZET+2u8pBYTS5oD1gtz8EA/xzjqy7Xi5YKEXvWtQAsmNhYNNhe97oU4PqKMLYkwm6K/fmDRY6//4bT+h+tBDQob9DkpDBgrEARFeUMCVrrOSMNDDCSUwnuhWHB2jpsCCdDdBccETSmXmE1xQItbdVQkIyycay3SZ34VeagSB8xJf1jwYBiRkb1WmD28/qem9M9Ibz4uRxJVJdoo86f0n888OcVR+lRpDNSa2n3JKXDBayNZcItmLSLBm3/N0Z0inpxqYs42Nhdv7Wqy7GFWRtH9tj1m+YctRtSdC1zAQ1wHPsi2G9lOTyN7Irtp6i9wOP3NOdmGwHjfq7n+TrMBluFNWgdjlsFhqskS7R19zpu9dXw+6j9v4Fw76Josq6D3Bu8jSTZedHcU3ecT8delk9CNSdcxKa95g0fTthK31e7rAjFleUZh2zczW4lLw4tSTtUsTzDCrxyTqYPJ1E2/4OqJAhOtgZreHcRozdi9TOesGA2GvnalkqZlA6kEsa+KviC8zJ3bCi0h9MofydI1wubaEloGzkexWqbtWwNokw3xbHRQht4hQJ23ejMhlkl7aU68pbnofNlIptBurW+M5GTVfrRp/mGxG4G1VspK38O47onZegvKkfsZROsg59tcb9rtfeK91dQKD8PQ/DQa7+DQkRNHAXdsv47jpAXkD40pT47AiJl5DFFKMuoDc9QaqD9Oq+pybC/YYyU0sqpCrQwFFOwCnjD1NQVWiWUICdMgAOCuBDePu2tK/Rx3GtzjQ0/36ilinJjl6OZWzVn0WVsDF/GugcyLVyXVR1IJcZO64NIaAWZTAtRc6348+iJe4Z2Yzw8xBwDG1jMifOptjn+KUqjXAhfTOBFnD7SFAc1Mp6JS7dKgcQsfgNKhbOkQJxXsk5a09b2C+L94pWy0Qtycvl9W1N+1izwcKUutAqe9u7e+bRCPippE7Bz81jcOBadk497mrf6ZHL+0aQ1Ut2mq+lLWMpaRt2AiyrFtVIks9m7dtzUKJTtclB0Pw3jjaZu7tV87habpyrtsfepg853jlbLLP977H1BLAwQUAAIACACbs1pL15kSKV8AAABqAAAAGwAAAHVuaXZlcnNhbC91bml2ZXJzYWwucG5nLnhtbC2MWwqAIBAA/4PuIHuATU2thczLJCn0wqTH7Yto/mY+pnPXPLHDpz2uiwWBHFxfFt2W/BH9ya63CZT8A9htoSYU+tczDjlYMI1AkloZ3QILPo4hW9C8RlKKEymo3uUDUEsBAgAAFAACAAgAmrNaSyoNwzZRBAAACxAAAB0AAAAAAAAAAQAAAAAAAAAAAHVuaXZlcnNhbC9jb21tb25fbWVzc2FnZXMubG5nUEsBAgAAFAACAAgAmrNaS/2byWzWBAAAhxcAACcAAAAAAAAAAQAAAAAAjAQAAHVuaXZlcnNhbC9mbGFzaF9wdWJsaXNoaW5nX3NldHRpbmdzLnhtbFBLAQIAABQAAgAIAJqzWkssYGLYsAIAAE8KAAAhAAAAAAAAAAEAAAAAAKcJAAB1bml2ZXJzYWwvZmxhc2hfc2tpbl9zZXR0aW5ncy54bWxQSwECAAAUAAIACACas1pLnjC/VKsEAACYFgAAJgAAAAAAAAABAAAAAACWDAAAdW5pdmVyc2FsL2h0bWxfcHVibGlzaGluZ19zZXR0aW5ncy54bWxQSwECAAAUAAIACACas1pLhXmtV6gBAABBBgAAHwAAAAAAAAABAAAAAACFEQAAdW5pdmVyc2FsL2h0bWxfc2tpbl9zZXR0aW5ncy5qc1BLAQIAABQAAgAIAJqzWksa2uo7qgAAAB8BAAAaAAAAAAAAAAEAAAAAAGoTAAB1bml2ZXJzYWwvaTE4bl9wcmVzZXRzLnhtbFBLAQIAABQAAgAIAJqzWktvwsmzbgAAAHMAAAAcAAAAAAAAAAEAAAAAAEwUAAB1bml2ZXJzYWwvbG9jYWxfc2V0dGluZ3MueG1sUEsBAgAAFAACAAgAMwOBRM6CCTfsAgAAiAgAABQAAAAAAAAAAQAAAAAA9BQAAHVuaXZlcnNhbC9wbGF5ZXIueG1sUEsBAgAAFAACAAgAmrNaS7GHx1+TCgAAF1oAACkAAAAAAAAAAQAAAAAAEhgAAHVuaXZlcnNhbC9za2luX2N1c3RvbWl6YXRpb25fc2V0dGluZ3MueG1sUEsBAgAAFAACAAgAm7NaS4XNzXcTJQAAJjIAABcAAAAAAAAAAAAAAAAA7CIAAHVuaXZlcnNhbC91bml2ZXJzYWwucG5nUEsBAgAAFAACAAgAm7NaS9eZEilfAAAAagAAABsAAAAAAAAAAQAAAAAANEgAAHVuaXZlcnNhbC91bml2ZXJzYWwucG5nLnhtbFBLBQYAAAAACwALAEkDAADMSAAAAAA="/>
  <p:tag name="ISPRING_RESOURCE_PATHS_HASH_PRESENTER" val="264b837c5d44d4fbafaad90c59b173a12b4a457"/>
  <p:tag name="ISPRING_PLAYERS_CUSTOMIZATION_2" val="UEsDBBQAAgAIANV6GVF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1XoZUR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1XoZUR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NV6GVF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1XoZUd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NV6GVGOc/b6agAAAOUAAAAaAAAAbm9uZS9odG1sX3NraW5fc2V0dGluZ3MuanOr5lIAAqUcJQUrhWowG8xPKi0pyc/TS87PK0nNK9HLyy/KTQSrUVJ2AwMlHZyK88tSiwgoTUtMTkUx1NTIwskFp0qEiSZO5i7OlsjqChLTU/WSEpOz04vyS/NSIMqcXV0MXYyVwKpquWoBUEsDBBQAAgAIANV6GVG8fTX3SgAAAEkAAAAXAAAAbm9uZS9sb2NhbF9zZXR0aW5ncy54bWyzsa/IzVEoSy0qzszPs1Uy1DNQUkjNS85PycxLt1UKDXHTtVBSKC5JzEtJzMnPS7VVystXUrC347LJyU9OzAlOLSkBKizWt+MCAFBLAwQUAAIACADXehlR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13oZUR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DXehlR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13oZUQ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DXehlR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13oZUe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Nd6GVG45zzyXgAAAGMAAAAlAAAAdW5pdmVyc2FsLW5vLXZpZGVvL2xvY2FsX3NldHRpbmdzLnhtbA3KvQ5AQAwA4N1TNN39bQbHZrTgARoakfRacUd4e7d9w9f2rxd4+AqHqcO6qBBYV9sO3R0u85A3CCGSbiSm7FANoe+yVmwlmTjGFAOcQh9fM/uEyCP5NIdbBMsu+wFQSwECAAAUAAIACADVehlRXK2x+KEDAADvDAAAGAAAAAAAAAABAAAAAAAAAAAAbm9uZS9jb21tb25fbWVzc2FnZXMubG5nUEsBAgAAFAACAAgA1XoZURUeYBujAAAAfwEAACkAAAAAAAAAAQAAAAAA1wMAAG5vbmUvcGxheWJhY2tfYW5kX25hdmlnYXRpb25fc2V0dGluZ3MueG1sUEsBAgAAFAACAAgA1XoZUR9UimowAwAAxw4AACIAAAAAAAAAAQAAAAAAwQQAAG5vbmUvZmxhc2hfcHVibGlzaGluZ19zZXR0aW5ncy54bWxQSwECAAAUAAIACADVehlRcVeUnRUBAADRAgAAHAAAAAAAAAABAAAAAAAxCAAAbm9uZS9mbGFzaF9za2luX3NldHRpbmdzLnhtbFBLAQIAABQAAgAIANV6GVHXm3CWKwMAAG8OAAAhAAAAAAAAAAEAAAAAAIAJAABub25lL2h0bWxfcHVibGlzaGluZ19zZXR0aW5ncy54bWxQSwECAAAUAAIACADVehlRjnP2+moAAADlAAAAGgAAAAAAAAABAAAAAADqDAAAbm9uZS9odG1sX3NraW5fc2V0dGluZ3MuanNQSwECAAAUAAIACADVehlRvH0190oAAABJAAAAFwAAAAAAAAABAAAAAACMDQAAbm9uZS9sb2NhbF9zZXR0aW5ncy54bWxQSwECAAAUAAIACADXehlRnF4yCBQGAAA3FwAAJgAAAAAAAAABAAAAAAALDgAAdW5pdmVyc2FsLW5vLXZpZGVvL2NvbW1vbl9tZXNzYWdlcy5sbmdQSwECAAAUAAIACADXehlRFR5gG6MAAAB/AQAANwAAAAAAAAABAAAAAABjFAAAdW5pdmVyc2FsLW5vLXZpZGVvL3BsYXliYWNrX2FuZF9uYXZpZ2F0aW9uX3NldHRpbmdzLnhtbFBLAQIAABQAAgAIANd6GVFLM4aKLwUAAGgdAAAwAAAAAAAAAAEAAAAAAFsVAAB1bml2ZXJzYWwtbm8tdmlkZW8vZmxhc2hfcHVibGlzaGluZ19zZXR0aW5ncy54bWxQSwECAAAUAAIACADXehlRDnvHIGUDAACXDAAAKgAAAAAAAAABAAAAAADYGgAAdW5pdmVyc2FsLW5vLXZpZGVvL2ZsYXNoX3NraW5fc2V0dGluZ3MueG1sUEsBAgAAFAACAAgA13oZUfrnN04qBQAA8hwAAC8AAAAAAAAAAQAAAAAAhR4AAHVuaXZlcnNhbC1uby12aWRlby9odG1sX3B1Ymxpc2hpbmdfc2V0dGluZ3MueG1sUEsBAgAAFAACAAgA13oZUexMWVK2AQAAegYAACgAAAAAAAAAAQAAAAAA/CMAAHVuaXZlcnNhbC1uby12aWRlby9odG1sX3NraW5fc2V0dGluZ3MuanNQSwECAAAUAAIACADXehlRuOc88l4AAABjAAAAJQAAAAAAAAABAAAAAAD4JQAAdW5pdmVyc2FsLW5vLXZpZGVvL2xvY2FsX3NldHRpbmdzLnhtbFBLBQYAAAAADgAOAIgEAACZJgAAAAA="/>
  <p:tag name="ISPRING_LMS_API_VERSION" val="SCORM 2004 (2nd edition)"/>
  <p:tag name="ISPRING_CMI5_LAUNCH_METHOD" val="any window"/>
  <p:tag name="ISPRINGCLOUDFOLDERID" val="1"/>
  <p:tag name="ISPRINGONLINEFOLDERID" val="1"/>
  <p:tag name="ISPRING_CURRENT_PLAYER_ID" val="universal-no-video"/>
  <p:tag name="ISPRING_FIRST_PUBLISH" val="1"/>
  <p:tag name="ISPRING_ULTRA_SCORM_COURCE_TITLE" val="M12H Section 1.2 Graphing and Solving Absolute Value Equations"/>
  <p:tag name="ISPRING_OUTPUT_FOLDER" val="[[&quot;\uFFFD\uFFFDQj{D1961B4B-4104-4DBD-91AB-5334FB564497}&quot;,&quot;C:\\Users\\e15108\\Documents\\Website BCMATH\\m12h\\Online Notes&quot;],[&quot;\uFFFDʾ\&quot;{58857F64-F778-46F3-A3E4-9740F72F057B}&quot;,&quot;C:\\Users\\Danny\\OneDrive - SD41&quot;]]"/>
  <p:tag name="ISPRING_PRESENTATION_TITLE" val="M12H Section 1.2 Graphing and Solving Absolute Value Equation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watermarkUrl&quot;:&quot;https://&quot;,&quot;openWatermarkWebPageInNewWindow&quot;:&quot;T_FALSE&quot;,&quot;displayAfterEnabled&quot;:&quot;T_FALSE&quot;,&quot;displayUntilEnabled&quot;:&quot;T_FALSE&quot;,&quot;domainRestrictionEnabled&quot;:&quot;T_TRUE&quot;,&quot;domainRestriction&quot;:&quot;www.bcmath.ca;bcmath.ca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}}"/>
  <p:tag name="ISPRING_SCORM_RATE_QUIZZES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FF0E3E2-4B32-4DDD-89CD-D16FB67CA95B}:26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8C8F99E-25F7-4B80-8788-E18C71DB2B1A}:28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B522915-5E18-4250-A3D4-703E7615F6F4}:28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24DF0C6-1C9D-4CB7-A8A1-52F0D2163203}:28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3707F4A-A6F7-4E39-A6AD-68F8EB931283}:28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A99AD94-1F2C-4904-8254-F517908FD6C9}:28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0F3F277-EE51-450A-A6AC-E79DED91BCE5}:28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E874834-D790-4BA2-8AF6-A70F943DE7B7}:29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7E4C77C-B3FB-4F67-995B-24111433D327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6CC0C26-6E39-4120-B67F-5E25B2376D68}:25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61D49A7-947F-4E7C-9FC4-BFFB2FC2CA35}:25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17DC323-F7E4-4569-B851-69C5107E9469}:28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B1B557A-9D18-48A9-BE50-A08AA36904C0}:27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3BB7367-7C54-427F-A68F-BDB8BC5BCE2B}:28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2CE3EE8-1838-4543-97C5-47304A45489F}:27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68B497B-D441-4EA2-926B-683670A49F9B}:26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45827112576748B5D48E564F7FBF10" ma:contentTypeVersion="8" ma:contentTypeDescription="Create a new document." ma:contentTypeScope="" ma:versionID="e880a315915cbdcb530916f8245c7d99">
  <xsd:schema xmlns:xsd="http://www.w3.org/2001/XMLSchema" xmlns:xs="http://www.w3.org/2001/XMLSchema" xmlns:p="http://schemas.microsoft.com/office/2006/metadata/properties" xmlns:ns2="ab2be11c-74ae-4dca-a4e2-637c5b7345a7" targetNamespace="http://schemas.microsoft.com/office/2006/metadata/properties" ma:root="true" ma:fieldsID="d4a97eebc6133fefe8e1fbe3e3b797d0" ns2:_="">
    <xsd:import namespace="ab2be11c-74ae-4dca-a4e2-637c5b7345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2be11c-74ae-4dca-a4e2-637c5b7345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3385AA9-8684-41C8-A5CB-6C9322B069CD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ab2be11c-74ae-4dca-a4e2-637c5b7345a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A6273D0-CF93-4D30-B8B1-B0DCF623C2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2be11c-74ae-4dca-a4e2-637c5b7345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AB21BA-B6A7-4210-8033-FEE418ED24A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107</TotalTime>
  <Words>718</Words>
  <Application>Microsoft Office PowerPoint</Application>
  <PresentationFormat>Widescreen</PresentationFormat>
  <Paragraphs>139</Paragraphs>
  <Slides>16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</vt:lpstr>
      <vt:lpstr>Calibri</vt:lpstr>
      <vt:lpstr>Cambria Math</vt:lpstr>
      <vt:lpstr>Century Schoolbook</vt:lpstr>
      <vt:lpstr>Courier New</vt:lpstr>
      <vt:lpstr>Times New Roman</vt:lpstr>
      <vt:lpstr>Wingdings</vt:lpstr>
      <vt:lpstr>Wingdings 2</vt:lpstr>
      <vt:lpstr>Oriel</vt:lpstr>
      <vt:lpstr>Equation</vt:lpstr>
      <vt:lpstr>Math 12 Honours Section 1.2 Solving Absolute Value Equations</vt:lpstr>
      <vt:lpstr>I) What is an Absolute Value?</vt:lpstr>
      <vt:lpstr>II) Definition of an absolute Value function:</vt:lpstr>
      <vt:lpstr>III) Solving Absolute Value Equations</vt:lpstr>
      <vt:lpstr>PowerPoint Presentation</vt:lpstr>
      <vt:lpstr>Practice: Solve</vt:lpstr>
      <vt:lpstr>Practice: Graphical Solutions</vt:lpstr>
      <vt:lpstr>PowerPoint Presentation</vt:lpstr>
      <vt:lpstr>PowerPoint Presentation</vt:lpstr>
      <vt:lpstr>Practice: Solve each of the following</vt:lpstr>
      <vt:lpstr>Solve:</vt:lpstr>
      <vt:lpstr>Solve:</vt:lpstr>
      <vt:lpstr>Solve:</vt:lpstr>
      <vt:lpstr>Solve:</vt:lpstr>
      <vt:lpstr>Solve: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M12H Section 1.2 Graphing and Solving Absolute Value Equations</dc:title>
  <dc:creator>Danny Young</dc:creator>
  <cp:lastModifiedBy>Danny Young</cp:lastModifiedBy>
  <cp:revision>4</cp:revision>
  <dcterms:created xsi:type="dcterms:W3CDTF">2011-06-26T05:06:25Z</dcterms:created>
  <dcterms:modified xsi:type="dcterms:W3CDTF">2024-06-02T23:05:27Z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0x010100F045827112576748B5D48E564F7FBF10</vt:lpwstr>
  </property>
</Properties>
</file>